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1" r:id="rId2"/>
    <p:sldId id="1810" r:id="rId3"/>
    <p:sldId id="1146" r:id="rId4"/>
    <p:sldId id="1775" r:id="rId5"/>
    <p:sldId id="1804" r:id="rId6"/>
    <p:sldId id="1805" r:id="rId7"/>
    <p:sldId id="1806" r:id="rId8"/>
    <p:sldId id="1776" r:id="rId9"/>
    <p:sldId id="1807" r:id="rId10"/>
    <p:sldId id="1777" r:id="rId11"/>
    <p:sldId id="1135" r:id="rId12"/>
    <p:sldId id="1136" r:id="rId13"/>
    <p:sldId id="1137" r:id="rId14"/>
    <p:sldId id="1138" r:id="rId15"/>
    <p:sldId id="1139" r:id="rId16"/>
    <p:sldId id="1781" r:id="rId17"/>
    <p:sldId id="1809" r:id="rId18"/>
    <p:sldId id="1786" r:id="rId19"/>
    <p:sldId id="1031" r:id="rId20"/>
    <p:sldId id="1150" r:id="rId21"/>
    <p:sldId id="1706" r:id="rId22"/>
    <p:sldId id="1707" r:id="rId23"/>
    <p:sldId id="1646" r:id="rId24"/>
    <p:sldId id="1670" r:id="rId25"/>
    <p:sldId id="1788" r:id="rId26"/>
    <p:sldId id="1162" r:id="rId27"/>
    <p:sldId id="74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BDD"/>
    <a:srgbClr val="FFF7EB"/>
    <a:srgbClr val="CAD9EC"/>
    <a:srgbClr val="ECF1F8"/>
    <a:srgbClr val="FF0000"/>
    <a:srgbClr val="FF0066"/>
    <a:srgbClr val="006666"/>
    <a:srgbClr val="FEE4BA"/>
    <a:srgbClr val="FFF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5446" autoAdjust="0"/>
  </p:normalViewPr>
  <p:slideViewPr>
    <p:cSldViewPr>
      <p:cViewPr varScale="1">
        <p:scale>
          <a:sx n="112" d="100"/>
          <a:sy n="112" d="100"/>
        </p:scale>
        <p:origin x="16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adverse outcome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EFV/TDF/FTC (N=2503)</c:v>
                </c:pt>
                <c:pt idx="1">
                  <c:v>NVP/TDF/FTC (N=775)</c:v>
                </c:pt>
                <c:pt idx="2">
                  <c:v>NVP/AZT/3TC (N=1403)</c:v>
                </c:pt>
                <c:pt idx="3">
                  <c:v>LPV-r/TDF/FTC (N=237)</c:v>
                </c:pt>
                <c:pt idx="4">
                  <c:v>LPV-r/AZT/3TC (N=169)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0.42</c:v>
                </c:pt>
                <c:pt idx="2">
                  <c:v>0.47</c:v>
                </c:pt>
                <c:pt idx="3">
                  <c:v>0.48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C-422A-9A2D-D6D664352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severe outcome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EFV/TDF/FTC (N=2503)</c:v>
                </c:pt>
                <c:pt idx="1">
                  <c:v>NVP/TDF/FTC (N=775)</c:v>
                </c:pt>
                <c:pt idx="2">
                  <c:v>NVP/AZT/3TC (N=1403)</c:v>
                </c:pt>
                <c:pt idx="3">
                  <c:v>LPV-r/TDF/FTC (N=237)</c:v>
                </c:pt>
                <c:pt idx="4">
                  <c:v>LPV-r/AZT/3TC (N=169)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</c:v>
                </c:pt>
                <c:pt idx="1">
                  <c:v>0.18</c:v>
                </c:pt>
                <c:pt idx="2">
                  <c:v>0.21</c:v>
                </c:pt>
                <c:pt idx="3">
                  <c:v>0.2</c:v>
                </c:pt>
                <c:pt idx="4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2C-422A-9A2D-D6D664352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930192"/>
        <c:axId val="202930584"/>
      </c:barChart>
      <c:catAx>
        <c:axId val="2029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930584"/>
        <c:crosses val="autoZero"/>
        <c:auto val="1"/>
        <c:lblAlgn val="ctr"/>
        <c:lblOffset val="100"/>
        <c:noMultiLvlLbl val="0"/>
      </c:catAx>
      <c:valAx>
        <c:axId val="20293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% of pregnancy outcomes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9046686859790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93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adverse outcome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57F-49F1-AD79-558DE41B6DE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7F-49F1-AD79-558DE41B6D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57F-49F1-AD79-558DE41B6DE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7F-49F1-AD79-558DE41B6DE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57F-49F1-AD79-558DE41B6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HIV-uninfected</c:v>
                </c:pt>
                <c:pt idx="1">
                  <c:v>EFV/TDF/FTC (N=2503)</c:v>
                </c:pt>
                <c:pt idx="2">
                  <c:v>NVP/TDF/FTC (N=775)</c:v>
                </c:pt>
                <c:pt idx="3">
                  <c:v>NVP/AZT/3TC (N=1403)</c:v>
                </c:pt>
                <c:pt idx="4">
                  <c:v>LPV-r/TDF/FTC (N=237)</c:v>
                </c:pt>
                <c:pt idx="5">
                  <c:v>LPV-r/AZT/3TC (N=169)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0.36</c:v>
                </c:pt>
                <c:pt idx="2">
                  <c:v>0.42</c:v>
                </c:pt>
                <c:pt idx="3">
                  <c:v>0.47</c:v>
                </c:pt>
                <c:pt idx="4">
                  <c:v>0.49</c:v>
                </c:pt>
                <c:pt idx="5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C-422A-9A2D-D6D664352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severe outcome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7F-49F1-AD79-558DE41B6D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57F-49F1-AD79-558DE41B6D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7F-49F1-AD79-558DE41B6DE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57F-49F1-AD79-558DE41B6DE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7F-49F1-AD79-558DE41B6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HIV-uninfected</c:v>
                </c:pt>
                <c:pt idx="1">
                  <c:v>EFV/TDF/FTC (N=2503)</c:v>
                </c:pt>
                <c:pt idx="2">
                  <c:v>NVP/TDF/FTC (N=775)</c:v>
                </c:pt>
                <c:pt idx="3">
                  <c:v>NVP/AZT/3TC (N=1403)</c:v>
                </c:pt>
                <c:pt idx="4">
                  <c:v>LPV-r/TDF/FTC (N=237)</c:v>
                </c:pt>
                <c:pt idx="5">
                  <c:v>LPV-r/AZT/3TC (N=169)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</c:v>
                </c:pt>
                <c:pt idx="1">
                  <c:v>0.12</c:v>
                </c:pt>
                <c:pt idx="2">
                  <c:v>0.18</c:v>
                </c:pt>
                <c:pt idx="3">
                  <c:v>0.21</c:v>
                </c:pt>
                <c:pt idx="4">
                  <c:v>0.2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2C-422A-9A2D-D6D664352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931760"/>
        <c:axId val="131330880"/>
      </c:barChart>
      <c:catAx>
        <c:axId val="2029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330880"/>
        <c:crosses val="autoZero"/>
        <c:auto val="1"/>
        <c:lblAlgn val="ctr"/>
        <c:lblOffset val="100"/>
        <c:noMultiLvlLbl val="0"/>
      </c:catAx>
      <c:valAx>
        <c:axId val="1313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 of pregnancy outcomes</a:t>
                </a:r>
              </a:p>
            </c:rich>
          </c:tx>
          <c:layout>
            <c:manualLayout>
              <c:xMode val="edge"/>
              <c:yMode val="edge"/>
              <c:x val="5.9985693176013372E-3"/>
              <c:y val="0.1427574639916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93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adverse outcome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57F-49F1-AD79-558DE41B6DE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7F-49F1-AD79-558DE41B6D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57F-49F1-AD79-558DE41B6DE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7F-49F1-AD79-558DE41B6DE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57F-49F1-AD79-558DE41B6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HIV-uninfected</c:v>
                </c:pt>
                <c:pt idx="1">
                  <c:v>EFV/TDF/FTC (N=2503)</c:v>
                </c:pt>
                <c:pt idx="2">
                  <c:v>NVP/TDF/FTC (N=775)</c:v>
                </c:pt>
                <c:pt idx="3">
                  <c:v>NVP/AZT/3TC (N=1403)</c:v>
                </c:pt>
                <c:pt idx="4">
                  <c:v>LPV-r/TDF/FTC (N=237)</c:v>
                </c:pt>
                <c:pt idx="5">
                  <c:v>LPV-r/AZT/3TC (N=169)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0.36</c:v>
                </c:pt>
                <c:pt idx="2">
                  <c:v>0.42</c:v>
                </c:pt>
                <c:pt idx="3">
                  <c:v>0.47</c:v>
                </c:pt>
                <c:pt idx="4">
                  <c:v>0.49</c:v>
                </c:pt>
                <c:pt idx="5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C-422A-9A2D-D6D664352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severe outcome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7F-49F1-AD79-558DE41B6D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57F-49F1-AD79-558DE41B6D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7F-49F1-AD79-558DE41B6DE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57F-49F1-AD79-558DE41B6DE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7F-49F1-AD79-558DE41B6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HIV-uninfected</c:v>
                </c:pt>
                <c:pt idx="1">
                  <c:v>EFV/TDF/FTC (N=2503)</c:v>
                </c:pt>
                <c:pt idx="2">
                  <c:v>NVP/TDF/FTC (N=775)</c:v>
                </c:pt>
                <c:pt idx="3">
                  <c:v>NVP/AZT/3TC (N=1403)</c:v>
                </c:pt>
                <c:pt idx="4">
                  <c:v>LPV-r/TDF/FTC (N=237)</c:v>
                </c:pt>
                <c:pt idx="5">
                  <c:v>LPV-r/AZT/3TC (N=169)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</c:v>
                </c:pt>
                <c:pt idx="1">
                  <c:v>0.12</c:v>
                </c:pt>
                <c:pt idx="2">
                  <c:v>0.18</c:v>
                </c:pt>
                <c:pt idx="3">
                  <c:v>0.21</c:v>
                </c:pt>
                <c:pt idx="4">
                  <c:v>0.2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2C-422A-9A2D-D6D6643523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691312"/>
        <c:axId val="200691704"/>
      </c:barChart>
      <c:catAx>
        <c:axId val="20069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691704"/>
        <c:crosses val="autoZero"/>
        <c:auto val="1"/>
        <c:lblAlgn val="ctr"/>
        <c:lblOffset val="100"/>
        <c:noMultiLvlLbl val="0"/>
      </c:catAx>
      <c:valAx>
        <c:axId val="2006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 of pregnancy outcomes</a:t>
                </a:r>
              </a:p>
            </c:rich>
          </c:tx>
          <c:layout>
            <c:manualLayout>
              <c:xMode val="edge"/>
              <c:yMode val="edge"/>
              <c:x val="5.9985693176013372E-3"/>
              <c:y val="0.1427574639916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69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72395298413787"/>
          <c:y val="5.8702764894114266E-2"/>
          <c:w val="0.69727605229901812"/>
          <c:h val="0.87312804649418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DTG/TDF/FTC (N=1,729)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985507246376812E-3"/>
                  <c:y val="1.36986301369863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971014492753095E-3"/>
                  <c:y val="1.3698630136986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92753623188406E-3"/>
                  <c:y val="1.5981735159817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492753623189468E-3"/>
                  <c:y val="1.5981735159817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492753623187875E-3"/>
                  <c:y val="1.5981735159817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956521739129378E-3"/>
                  <c:y val="1.3698630136986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492753623188406E-3"/>
                  <c:y val="1.3698630136986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6956521739130436E-3"/>
                  <c:y val="1.3698630136986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1E-4859-8078-C4A0B01F19D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5470085470085479E-3"/>
                  <c:y val="2.3662553357194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34-4B2D-8EA8-59DF60EC2E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Neonatal death</c:v>
                </c:pt>
                <c:pt idx="1">
                  <c:v>Stillbirth</c:v>
                </c:pt>
                <c:pt idx="2">
                  <c:v>Very SGA 3%ile wt for GA</c:v>
                </c:pt>
                <c:pt idx="3">
                  <c:v>SGA 10%ile wt for GA</c:v>
                </c:pt>
                <c:pt idx="4">
                  <c:v>Very preterm &lt;32 wk GA</c:v>
                </c:pt>
                <c:pt idx="5">
                  <c:v>Preterm &lt;37 wk GA</c:v>
                </c:pt>
                <c:pt idx="6">
                  <c:v>Any severe adverse outcome</c:v>
                </c:pt>
                <c:pt idx="7">
                  <c:v>Any adverse outcome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8"/>
                <c:pt idx="0">
                  <c:v>1.2E-2</c:v>
                </c:pt>
                <c:pt idx="1">
                  <c:v>2.3E-2</c:v>
                </c:pt>
                <c:pt idx="2">
                  <c:v>6.0999999999999999E-2</c:v>
                </c:pt>
                <c:pt idx="3">
                  <c:v>0.17399999999999999</c:v>
                </c:pt>
                <c:pt idx="4">
                  <c:v>3.7999999999999999E-2</c:v>
                </c:pt>
                <c:pt idx="5">
                  <c:v>0.18</c:v>
                </c:pt>
                <c:pt idx="6">
                  <c:v>0.107</c:v>
                </c:pt>
                <c:pt idx="7">
                  <c:v>0.33200000000000002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1E-4859-8078-C4A0B01F19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EFV/TDF/FTC (N=4,593)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Neonatal death</c:v>
                </c:pt>
                <c:pt idx="1">
                  <c:v>Stillbirth</c:v>
                </c:pt>
                <c:pt idx="2">
                  <c:v>Very SGA 3%ile wt for GA</c:v>
                </c:pt>
                <c:pt idx="3">
                  <c:v>SGA 10%ile wt for GA</c:v>
                </c:pt>
                <c:pt idx="4">
                  <c:v>Very preterm &lt;32 wk GA</c:v>
                </c:pt>
                <c:pt idx="5">
                  <c:v>Preterm &lt;37 wk GA</c:v>
                </c:pt>
                <c:pt idx="6">
                  <c:v>Any severe adverse outcome</c:v>
                </c:pt>
                <c:pt idx="7">
                  <c:v>Any adverse outcome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8"/>
                <c:pt idx="0">
                  <c:v>1.2999999999999999E-2</c:v>
                </c:pt>
                <c:pt idx="1">
                  <c:v>2.3E-2</c:v>
                </c:pt>
                <c:pt idx="2">
                  <c:v>6.7000000000000004E-2</c:v>
                </c:pt>
                <c:pt idx="3">
                  <c:v>0.185</c:v>
                </c:pt>
                <c:pt idx="4">
                  <c:v>3.5000000000000003E-2</c:v>
                </c:pt>
                <c:pt idx="5">
                  <c:v>0.185</c:v>
                </c:pt>
                <c:pt idx="6">
                  <c:v>0.113</c:v>
                </c:pt>
                <c:pt idx="7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1E-4859-8078-C4A0B01F19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0694448"/>
        <c:axId val="204997624"/>
      </c:barChart>
      <c:catAx>
        <c:axId val="20069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4997624"/>
        <c:crosses val="autoZero"/>
        <c:auto val="1"/>
        <c:lblAlgn val="ctr"/>
        <c:lblOffset val="100"/>
        <c:noMultiLvlLbl val="0"/>
      </c:catAx>
      <c:valAx>
        <c:axId val="204997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69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423717692068156"/>
          <c:y val="0.80713946229694244"/>
          <c:w val="0.32990524489523559"/>
          <c:h val="0.1123776335390508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0.10545</cdr:x>
      <cdr:y>0.81225</cdr:y>
    </cdr:from>
    <cdr:to>
      <cdr:x>0.24076</cdr:x>
      <cdr:y>0.86292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042FFC47-8F19-4748-8657-A96F9BF11881}"/>
            </a:ext>
          </a:extLst>
        </cdr:cNvPr>
        <cdr:cNvSpPr/>
      </cdr:nvSpPr>
      <cdr:spPr>
        <a:xfrm xmlns:a="http://schemas.openxmlformats.org/drawingml/2006/main">
          <a:off x="893041" y="3676220"/>
          <a:ext cx="1145857" cy="229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A018F422-FAF4-470D-B9B4-9BCBACE22C84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074E88CC-998D-40C9-9101-87EC65EC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E6D27F44-6E71-4228-8CB7-FE6D4BD9E649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6" tIns="46578" rIns="93156" bIns="465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22DB6691-E89E-4602-9912-9D0308C86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749"/>
            <a:fld id="{DD20692D-82C4-4140-918D-6F1F2DA80455}" type="slidenum">
              <a:rPr lang="en-US" smtClean="0"/>
              <a:pPr defTabSz="929749"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670B-D2AB-4CBB-B303-45003AC6E6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2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B060-35A4-4A52-9E26-171840088D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4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0931-26BB-4385-8D93-2F88872C74E8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DC30-66E3-43F4-B3CA-6B64233B5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ut.ovid.com/gw1/ovidweb.cgi?View+Image=00002030-200201250-00025|FF1&amp;S=IDNJHKIDNAFPDN00D&amp;WebLinkReturn=Full+Text=L|S.sh.15.16|0|00002030-200201250-00025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9144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07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693" y="231775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 descr="Artist's impre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820" y="482138"/>
            <a:ext cx="9505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j03858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"/>
            <a:ext cx="1447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28600" y="1934355"/>
            <a:ext cx="8419754" cy="330716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New in WHO Treatment Guidelines</a:t>
            </a:r>
            <a:b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23 2018 </a:t>
            </a:r>
            <a:b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 About Safety Signals with DTG Use in Pregnancy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61787" y="5265984"/>
            <a:ext cx="5715000" cy="117851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Lynne M. Mofenson MD</a:t>
            </a:r>
          </a:p>
          <a:p>
            <a:r>
              <a:rPr lang="en-US" sz="18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HIV Technical Advisor</a:t>
            </a:r>
          </a:p>
          <a:p>
            <a:r>
              <a:rPr lang="en-US" sz="18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Glaser Pediatric AIDS Foundation</a:t>
            </a:r>
          </a:p>
          <a:p>
            <a:endParaRPr lang="en-US" sz="18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tse3.mm.bing.net/th?id=OIP.3Rg6BNVP4lJJnz6jMj46WAHaEI&amp;pid=15.1&amp;P=0&amp;w=331&amp;h=185">
            <a:extLst>
              <a:ext uri="{FF2B5EF4-FFF2-40B4-BE49-F238E27FC236}">
                <a16:creationId xmlns:a16="http://schemas.microsoft.com/office/drawing/2014/main" xmlns="" id="{A9ABB0BB-B722-4935-962B-0E2098CF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35" y="342168"/>
            <a:ext cx="1687206" cy="9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2A1A79-036A-41F6-A237-0078F9D46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754" y="320617"/>
            <a:ext cx="1089085" cy="88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tse2.mm.bing.net/th?id=OIP.WUSb0Up67LWy2FGUccfJfAHaHa&amp;pid=15.1&amp;P=0&amp;w=300&amp;h=300">
            <a:extLst>
              <a:ext uri="{FF2B5EF4-FFF2-40B4-BE49-F238E27FC236}">
                <a16:creationId xmlns:a16="http://schemas.microsoft.com/office/drawing/2014/main" xmlns="" id="{F4682B7C-86C8-48B3-BECA-E7C42F35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824145"/>
            <a:ext cx="679104" cy="67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9BB26C-BD43-4609-B70C-FD55588B7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649" y="5993045"/>
            <a:ext cx="1272721" cy="49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B0440-DA78-4876-ADEF-A534FA2E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4" y="889018"/>
            <a:ext cx="8229600" cy="4343400"/>
          </a:xfrm>
        </p:spPr>
        <p:txBody>
          <a:bodyPr>
            <a:normAutofit/>
          </a:bodyPr>
          <a:lstStyle/>
          <a:p>
            <a:r>
              <a:rPr lang="en-US" sz="4000" dirty="0"/>
              <a:t>Why is Timing of ART </a:t>
            </a:r>
            <a:br>
              <a:rPr lang="en-US" sz="4000" dirty="0"/>
            </a:br>
            <a:r>
              <a:rPr lang="en-US" sz="4000" dirty="0"/>
              <a:t>Exposure Important?</a:t>
            </a:r>
          </a:p>
        </p:txBody>
      </p:sp>
      <p:pic>
        <p:nvPicPr>
          <p:cNvPr id="3" name="Picture 6" descr="http://blogs.plos.org/neuroanthropology/files/2010/09/Time-Fetal-Origins-225x300.jpg">
            <a:extLst>
              <a:ext uri="{FF2B5EF4-FFF2-40B4-BE49-F238E27FC236}">
                <a16:creationId xmlns:a16="http://schemas.microsoft.com/office/drawing/2014/main" xmlns="" id="{7457714C-4D90-4227-B2D9-A0D7C504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405"/>
            <a:ext cx="1695440" cy="22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tse1.mm.bing.net/th?id=OIP.vWCXSSuyXvHfOqCXvAcgxgHaEc&amp;pid=15.1&amp;P=0&amp;w=303&amp;h=183">
            <a:extLst>
              <a:ext uri="{FF2B5EF4-FFF2-40B4-BE49-F238E27FC236}">
                <a16:creationId xmlns:a16="http://schemas.microsoft.com/office/drawing/2014/main" xmlns="" id="{BB74885E-AC5B-4F9D-AF16-51C3E4D2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50" y="632183"/>
            <a:ext cx="152232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1521D0-5C79-4312-9F62-63A611B1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4" y="4169182"/>
            <a:ext cx="3393009" cy="22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s://3.bp.blogspot.com/-igsSHfG9OXk/Vwo3aoV9aaI/AAAAAAAAGMM/emz3j_tpitECaLaDoXTZ_QWUvIfCciB3g/s1600/embryo+to+56+days.jpg">
            <a:extLst>
              <a:ext uri="{FF2B5EF4-FFF2-40B4-BE49-F238E27FC236}">
                <a16:creationId xmlns:a16="http://schemas.microsoft.com/office/drawing/2014/main" xmlns="" id="{7B056632-D972-4F72-B9C2-90BB37C4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23" y="4188129"/>
            <a:ext cx="3124200" cy="208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0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6A35D1E-7CD5-4CE1-86E9-8258C69542EC}"/>
              </a:ext>
            </a:extLst>
          </p:cNvPr>
          <p:cNvSpPr txBox="1">
            <a:spLocks/>
          </p:cNvSpPr>
          <p:nvPr/>
        </p:nvSpPr>
        <p:spPr>
          <a:xfrm>
            <a:off x="762000" y="1177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Timing of </a:t>
            </a:r>
            <a:r>
              <a:rPr lang="en-US" sz="4000" i="1" dirty="0"/>
              <a:t>In Utero </a:t>
            </a:r>
            <a:r>
              <a:rPr lang="en-US" sz="4000" dirty="0"/>
              <a:t>ARV</a:t>
            </a:r>
            <a:r>
              <a:rPr lang="en-US" sz="4000" i="1" dirty="0"/>
              <a:t> </a:t>
            </a:r>
            <a:r>
              <a:rPr lang="en-US" sz="4000" dirty="0"/>
              <a:t>Exposure </a:t>
            </a:r>
            <a:br>
              <a:rPr lang="en-US" sz="4000" dirty="0"/>
            </a:br>
            <a:r>
              <a:rPr lang="en-US" sz="4000" dirty="0"/>
              <a:t>and Fetal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D0F8A-D6A7-40D3-A93D-DC537460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7" y="1095606"/>
            <a:ext cx="8242246" cy="5647020"/>
          </a:xfrm>
          <a:prstGeom prst="rect">
            <a:avLst/>
          </a:prstGeom>
        </p:spPr>
      </p:pic>
      <p:pic>
        <p:nvPicPr>
          <p:cNvPr id="8" name="Picture 18" descr="[picture]">
            <a:extLst>
              <a:ext uri="{FF2B5EF4-FFF2-40B4-BE49-F238E27FC236}">
                <a16:creationId xmlns:a16="http://schemas.microsoft.com/office/drawing/2014/main" xmlns="" id="{37D72733-DD14-40D0-A125-F4FAA269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" y="157760"/>
            <a:ext cx="762000" cy="9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4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6A35D1E-7CD5-4CE1-86E9-8258C69542EC}"/>
              </a:ext>
            </a:extLst>
          </p:cNvPr>
          <p:cNvSpPr txBox="1">
            <a:spLocks/>
          </p:cNvSpPr>
          <p:nvPr/>
        </p:nvSpPr>
        <p:spPr>
          <a:xfrm>
            <a:off x="762000" y="1177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Timing of </a:t>
            </a:r>
            <a:r>
              <a:rPr lang="en-US" sz="4000" i="1" dirty="0"/>
              <a:t>In Utero </a:t>
            </a:r>
            <a:r>
              <a:rPr lang="en-US" sz="4000" dirty="0"/>
              <a:t>ARV</a:t>
            </a:r>
            <a:r>
              <a:rPr lang="en-US" sz="4000" i="1" dirty="0"/>
              <a:t> </a:t>
            </a:r>
            <a:r>
              <a:rPr lang="en-US" sz="4000" dirty="0"/>
              <a:t>Exposure </a:t>
            </a:r>
            <a:br>
              <a:rPr lang="en-US" sz="4000" dirty="0"/>
            </a:br>
            <a:r>
              <a:rPr lang="en-US" sz="4000" dirty="0"/>
              <a:t>and Fetal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D0F8A-D6A7-40D3-A93D-DC537460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7" y="1095606"/>
            <a:ext cx="8242246" cy="5647020"/>
          </a:xfrm>
          <a:prstGeom prst="rect">
            <a:avLst/>
          </a:prstGeom>
        </p:spPr>
      </p:pic>
      <p:pic>
        <p:nvPicPr>
          <p:cNvPr id="8" name="Picture 18" descr="[picture]">
            <a:extLst>
              <a:ext uri="{FF2B5EF4-FFF2-40B4-BE49-F238E27FC236}">
                <a16:creationId xmlns:a16="http://schemas.microsoft.com/office/drawing/2014/main" xmlns="" id="{37D72733-DD14-40D0-A125-F4FAA269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" y="157760"/>
            <a:ext cx="762000" cy="9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AE6B83-DE1F-4372-A847-FE2BBA27DE9F}"/>
              </a:ext>
            </a:extLst>
          </p:cNvPr>
          <p:cNvSpPr/>
          <p:nvPr/>
        </p:nvSpPr>
        <p:spPr>
          <a:xfrm>
            <a:off x="1825101" y="5547983"/>
            <a:ext cx="6103398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First 2.5 Weeks Post-Fertilization: </a:t>
            </a:r>
          </a:p>
          <a:p>
            <a:pPr algn="ctr"/>
            <a:r>
              <a:rPr lang="en-US" sz="2400" u="sng" dirty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Pre-Organogenic  Period</a:t>
            </a:r>
          </a:p>
          <a:p>
            <a:pPr algn="ctr"/>
            <a:r>
              <a:rPr lang="en-US" sz="2400" dirty="0">
                <a:solidFill>
                  <a:srgbClr val="0070C4"/>
                </a:solidFill>
                <a:latin typeface="Arial" pitchFamily="34" charset="0"/>
                <a:cs typeface="Arial" pitchFamily="34" charset="0"/>
              </a:rPr>
              <a:t>generally not sensitive to teratogens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F3E9C93B-F365-423F-B2E6-1CB18E7A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" y="1140312"/>
            <a:ext cx="1219201" cy="4419600"/>
          </a:xfrm>
          <a:prstGeom prst="rect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98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6A35D1E-7CD5-4CE1-86E9-8258C69542EC}"/>
              </a:ext>
            </a:extLst>
          </p:cNvPr>
          <p:cNvSpPr txBox="1">
            <a:spLocks/>
          </p:cNvSpPr>
          <p:nvPr/>
        </p:nvSpPr>
        <p:spPr>
          <a:xfrm>
            <a:off x="750619" y="579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Timing of </a:t>
            </a:r>
            <a:r>
              <a:rPr lang="en-US" sz="4000" i="1" dirty="0"/>
              <a:t>In Utero </a:t>
            </a:r>
            <a:r>
              <a:rPr lang="en-US" sz="4000" dirty="0"/>
              <a:t>ARV</a:t>
            </a:r>
            <a:r>
              <a:rPr lang="en-US" sz="4000" i="1" dirty="0"/>
              <a:t> </a:t>
            </a:r>
            <a:r>
              <a:rPr lang="en-US" sz="4000" dirty="0"/>
              <a:t>Exposure </a:t>
            </a:r>
            <a:br>
              <a:rPr lang="en-US" sz="4000" dirty="0"/>
            </a:br>
            <a:r>
              <a:rPr lang="en-US" sz="4000" dirty="0"/>
              <a:t>and Fetal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D0F8A-D6A7-40D3-A93D-DC537460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7" y="1095606"/>
            <a:ext cx="8242246" cy="5647020"/>
          </a:xfrm>
          <a:prstGeom prst="rect">
            <a:avLst/>
          </a:prstGeom>
        </p:spPr>
      </p:pic>
      <p:pic>
        <p:nvPicPr>
          <p:cNvPr id="8" name="Picture 18" descr="[picture]">
            <a:extLst>
              <a:ext uri="{FF2B5EF4-FFF2-40B4-BE49-F238E27FC236}">
                <a16:creationId xmlns:a16="http://schemas.microsoft.com/office/drawing/2014/main" xmlns="" id="{37D72733-DD14-40D0-A125-F4FAA269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" y="157760"/>
            <a:ext cx="762000" cy="9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76725EF-D81E-4CB3-8E00-10908620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41512"/>
            <a:ext cx="3505200" cy="441960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C77820-8F9A-489A-89EA-9466C2DDF14F}"/>
              </a:ext>
            </a:extLst>
          </p:cNvPr>
          <p:cNvSpPr/>
          <p:nvPr/>
        </p:nvSpPr>
        <p:spPr>
          <a:xfrm>
            <a:off x="1524000" y="5610346"/>
            <a:ext cx="568189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Weeks 3 to 8-12 Post Fertilization</a:t>
            </a:r>
          </a:p>
          <a:p>
            <a:pPr algn="ctr"/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Embryogenesis:  Active Organogenesis 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sensitive period to teratogens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59651F-274D-431A-B2B4-4465DD678C55}"/>
              </a:ext>
            </a:extLst>
          </p:cNvPr>
          <p:cNvSpPr txBox="1"/>
          <p:nvPr/>
        </p:nvSpPr>
        <p:spPr>
          <a:xfrm>
            <a:off x="2565652" y="1981200"/>
            <a:ext cx="437171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algn="ctr">
              <a:defRPr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Tube Closure by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28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myelomeningocele)</a:t>
            </a:r>
          </a:p>
          <a:p>
            <a:pPr algn="ctr">
              <a:defRPr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Structure Formation by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36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cleft palate)</a:t>
            </a:r>
          </a:p>
        </p:txBody>
      </p:sp>
    </p:spTree>
    <p:extLst>
      <p:ext uri="{BB962C8B-B14F-4D97-AF65-F5344CB8AC3E}">
        <p14:creationId xmlns:p14="http://schemas.microsoft.com/office/powerpoint/2010/main" val="21864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6A35D1E-7CD5-4CE1-86E9-8258C69542EC}"/>
              </a:ext>
            </a:extLst>
          </p:cNvPr>
          <p:cNvSpPr txBox="1">
            <a:spLocks/>
          </p:cNvSpPr>
          <p:nvPr/>
        </p:nvSpPr>
        <p:spPr>
          <a:xfrm>
            <a:off x="762000" y="1177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Timing of </a:t>
            </a:r>
            <a:r>
              <a:rPr lang="en-US" sz="4000" i="1" dirty="0"/>
              <a:t>In Utero </a:t>
            </a:r>
            <a:r>
              <a:rPr lang="en-US" sz="4000" dirty="0"/>
              <a:t>ARV</a:t>
            </a:r>
            <a:r>
              <a:rPr lang="en-US" sz="4000" i="1" dirty="0"/>
              <a:t> </a:t>
            </a:r>
            <a:r>
              <a:rPr lang="en-US" sz="4000" dirty="0"/>
              <a:t>Exposure </a:t>
            </a:r>
            <a:br>
              <a:rPr lang="en-US" sz="4000" dirty="0"/>
            </a:br>
            <a:r>
              <a:rPr lang="en-US" sz="4000" dirty="0"/>
              <a:t>and Fetal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D0F8A-D6A7-40D3-A93D-DC537460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7" y="1095606"/>
            <a:ext cx="8242246" cy="5647020"/>
          </a:xfrm>
          <a:prstGeom prst="rect">
            <a:avLst/>
          </a:prstGeom>
        </p:spPr>
      </p:pic>
      <p:pic>
        <p:nvPicPr>
          <p:cNvPr id="8" name="Picture 18" descr="[picture]">
            <a:extLst>
              <a:ext uri="{FF2B5EF4-FFF2-40B4-BE49-F238E27FC236}">
                <a16:creationId xmlns:a16="http://schemas.microsoft.com/office/drawing/2014/main" xmlns="" id="{37D72733-DD14-40D0-A125-F4FAA269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" y="157760"/>
            <a:ext cx="762000" cy="9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69F52B2-4F7A-473B-8639-B86C7798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141512"/>
            <a:ext cx="3538232" cy="4419600"/>
          </a:xfrm>
          <a:prstGeom prst="rect">
            <a:avLst/>
          </a:prstGeom>
          <a:noFill/>
          <a:ln w="76200" algn="ctr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7CE600-2E49-441A-8ABE-6A5E5F1D9677}"/>
              </a:ext>
            </a:extLst>
          </p:cNvPr>
          <p:cNvSpPr txBox="1"/>
          <p:nvPr/>
        </p:nvSpPr>
        <p:spPr>
          <a:xfrm>
            <a:off x="147221" y="5612412"/>
            <a:ext cx="876817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After 8-12 Weeks Post-Fertilization</a:t>
            </a:r>
          </a:p>
          <a:p>
            <a:pPr algn="ctr"/>
            <a:r>
              <a:rPr lang="en-US" sz="2400" u="sng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Fetal Development Period</a:t>
            </a:r>
            <a:r>
              <a:rPr lang="en-US" sz="24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Fetal growth; teeth; external genitalia; continued brain develop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D2D33D-364A-4E1C-B5FD-D76BE1B86086}"/>
              </a:ext>
            </a:extLst>
          </p:cNvPr>
          <p:cNvSpPr txBox="1"/>
          <p:nvPr/>
        </p:nvSpPr>
        <p:spPr>
          <a:xfrm>
            <a:off x="4993602" y="2209540"/>
            <a:ext cx="381066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after 24 weeks &amp;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fetal-alcohol syndrome</a:t>
            </a:r>
          </a:p>
          <a:p>
            <a:pPr algn="ctr">
              <a:defRPr/>
            </a:pPr>
            <a:endParaRPr lang="en-US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after 20 weeks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IUGR</a:t>
            </a:r>
          </a:p>
        </p:txBody>
      </p:sp>
    </p:spTree>
    <p:extLst>
      <p:ext uri="{BB962C8B-B14F-4D97-AF65-F5344CB8AC3E}">
        <p14:creationId xmlns:p14="http://schemas.microsoft.com/office/powerpoint/2010/main" val="3289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6A35D1E-7CD5-4CE1-86E9-8258C69542EC}"/>
              </a:ext>
            </a:extLst>
          </p:cNvPr>
          <p:cNvSpPr txBox="1">
            <a:spLocks/>
          </p:cNvSpPr>
          <p:nvPr/>
        </p:nvSpPr>
        <p:spPr>
          <a:xfrm>
            <a:off x="7620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Timing of </a:t>
            </a:r>
            <a:r>
              <a:rPr lang="en-US" sz="4000" i="1" dirty="0"/>
              <a:t>In Utero </a:t>
            </a:r>
            <a:r>
              <a:rPr lang="en-US" sz="4000" dirty="0"/>
              <a:t>ARV</a:t>
            </a:r>
            <a:r>
              <a:rPr lang="en-US" sz="4000" i="1" dirty="0"/>
              <a:t> </a:t>
            </a:r>
            <a:r>
              <a:rPr lang="en-US" sz="4000" dirty="0"/>
              <a:t>Exposure </a:t>
            </a:r>
            <a:br>
              <a:rPr lang="en-US" sz="4000" dirty="0"/>
            </a:br>
            <a:r>
              <a:rPr lang="en-US" sz="4000" dirty="0"/>
              <a:t>and Fetal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CD0F8A-D6A7-40D3-A93D-DC537460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7" y="1053220"/>
            <a:ext cx="8242246" cy="5647020"/>
          </a:xfrm>
          <a:prstGeom prst="rect">
            <a:avLst/>
          </a:prstGeom>
        </p:spPr>
      </p:pic>
      <p:pic>
        <p:nvPicPr>
          <p:cNvPr id="8" name="Picture 18" descr="[picture]">
            <a:extLst>
              <a:ext uri="{FF2B5EF4-FFF2-40B4-BE49-F238E27FC236}">
                <a16:creationId xmlns:a16="http://schemas.microsoft.com/office/drawing/2014/main" xmlns="" id="{37D72733-DD14-40D0-A125-F4FAA269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9" y="157760"/>
            <a:ext cx="762000" cy="9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99A8EF8-3803-4145-9D49-DD6C2A88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95606"/>
            <a:ext cx="1905000" cy="3552594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3D39B0-200E-4ED1-9A6B-60976C385EDE}"/>
              </a:ext>
            </a:extLst>
          </p:cNvPr>
          <p:cNvSpPr txBox="1"/>
          <p:nvPr/>
        </p:nvSpPr>
        <p:spPr>
          <a:xfrm rot="20282602">
            <a:off x="1780182" y="974115"/>
            <a:ext cx="5683152" cy="4839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8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Greatest risk for serious defects is not in women starting during pregnancy but in those who conceive while receiving drug -</a:t>
            </a:r>
          </a:p>
          <a:p>
            <a:pPr algn="ctr">
              <a:lnSpc>
                <a:spcPct val="108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most studies do not distinguish between 1</a:t>
            </a:r>
            <a:r>
              <a:rPr lang="en-US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trimester and preconception exposure</a:t>
            </a:r>
          </a:p>
        </p:txBody>
      </p:sp>
    </p:spTree>
    <p:extLst>
      <p:ext uri="{BB962C8B-B14F-4D97-AF65-F5344CB8AC3E}">
        <p14:creationId xmlns:p14="http://schemas.microsoft.com/office/powerpoint/2010/main" val="37001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A7FE9-88A5-4541-9C0A-76856D0D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0" y="352183"/>
            <a:ext cx="7772400" cy="1552817"/>
          </a:xfrm>
        </p:spPr>
        <p:txBody>
          <a:bodyPr>
            <a:normAutofit/>
          </a:bodyPr>
          <a:lstStyle/>
          <a:p>
            <a:r>
              <a:rPr lang="en-US" sz="3600" dirty="0"/>
              <a:t>Pre-Clinical DTG Reproductive Toxicology Studies</a:t>
            </a:r>
          </a:p>
        </p:txBody>
      </p:sp>
      <p:pic>
        <p:nvPicPr>
          <p:cNvPr id="1026" name="Picture 2" descr="https://www.niehs.nih.gov/research/atniehs/labs/assets/images/s_t/tox_reproductive.jpg">
            <a:extLst>
              <a:ext uri="{FF2B5EF4-FFF2-40B4-BE49-F238E27FC236}">
                <a16:creationId xmlns:a16="http://schemas.microsoft.com/office/drawing/2014/main" xmlns="" id="{B02156DD-A02B-4C5A-9E83-320E0316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1279795" cy="155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-Vt7sTB8lOdc/UhYPrpoAzaI/AAAAAAAABZk/msQ3iJGJKb8/s1600/Dolutegravir.PNG">
            <a:extLst>
              <a:ext uri="{FF2B5EF4-FFF2-40B4-BE49-F238E27FC236}">
                <a16:creationId xmlns:a16="http://schemas.microsoft.com/office/drawing/2014/main" xmlns="" id="{A752CD5F-5EE8-4FE4-A0B8-626A015B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22477"/>
            <a:ext cx="2133600" cy="119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7FFB0E0-34EA-4C90-9C28-8DA43960C59A}"/>
              </a:ext>
            </a:extLst>
          </p:cNvPr>
          <p:cNvSpPr txBox="1">
            <a:spLocks/>
          </p:cNvSpPr>
          <p:nvPr/>
        </p:nvSpPr>
        <p:spPr>
          <a:xfrm>
            <a:off x="381000" y="3505200"/>
            <a:ext cx="7772400" cy="155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Pharmacokinetics DTG in Pregnancy and Newborn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xmlns="" id="{B99C8AC7-F9C6-4414-B0C0-96D18A6D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58" y="5018311"/>
            <a:ext cx="1054796" cy="86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MR &amp; PR">
            <a:extLst>
              <a:ext uri="{FF2B5EF4-FFF2-40B4-BE49-F238E27FC236}">
                <a16:creationId xmlns:a16="http://schemas.microsoft.com/office/drawing/2014/main" xmlns="" id="{9CACFA75-166B-4BE3-8AB3-B037E3E5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9" y="4869964"/>
            <a:ext cx="801543" cy="12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68C613D-C333-4341-8457-6DE89D88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8146" y="5058017"/>
            <a:ext cx="748608" cy="12045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  <p:extLst>
      <p:ext uri="{BB962C8B-B14F-4D97-AF65-F5344CB8AC3E}">
        <p14:creationId xmlns:p14="http://schemas.microsoft.com/office/powerpoint/2010/main" val="35354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27A6B-65F0-4928-B343-479B7F7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006"/>
            <a:ext cx="8229600" cy="1143000"/>
          </a:xfrm>
        </p:spPr>
        <p:txBody>
          <a:bodyPr/>
          <a:lstStyle/>
          <a:p>
            <a:r>
              <a:rPr lang="en-US" dirty="0"/>
              <a:t>Pre-Clinical Reproductive Data on DTG</a:t>
            </a:r>
            <a:br>
              <a:rPr lang="en-US" dirty="0"/>
            </a:br>
            <a:r>
              <a:rPr lang="en-US" sz="2000" i="1" dirty="0">
                <a:solidFill>
                  <a:schemeClr val="tx1"/>
                </a:solidFill>
              </a:rPr>
              <a:t>(Review of FDA and EMEA NDA Submissions)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4C63F6-0BF2-412F-B168-C1231206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2" y="1118853"/>
            <a:ext cx="8686800" cy="5543247"/>
          </a:xfrm>
        </p:spPr>
        <p:txBody>
          <a:bodyPr>
            <a:noAutofit/>
          </a:bodyPr>
          <a:lstStyle/>
          <a:p>
            <a:pPr>
              <a:lnSpc>
                <a:spcPct val="102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Male and female fertility, </a:t>
            </a:r>
            <a:r>
              <a:rPr lang="en-US" sz="2600" dirty="0" err="1"/>
              <a:t>embryofetal,and</a:t>
            </a:r>
            <a:r>
              <a:rPr lang="en-US" sz="2600" dirty="0"/>
              <a:t> pre- and post-natal development studies in rats and rabbits at doses giving exposure up to ~27x human exposure, did not show adverse effect or evidence of teratogenicity.</a:t>
            </a:r>
          </a:p>
          <a:p>
            <a:pPr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While negative tests are reassuring, there is </a:t>
            </a:r>
            <a:r>
              <a:rPr lang="en-US" sz="2600" dirty="0">
                <a:solidFill>
                  <a:srgbClr val="0070C0"/>
                </a:solidFill>
              </a:rPr>
              <a:t>no absolute assurance that negative results obtained by testing drugs in these species can definitively predict that an agent will lack teratogenic effects in humans </a:t>
            </a:r>
            <a:r>
              <a:rPr lang="en-US" sz="1400" i="1" dirty="0"/>
              <a:t>(</a:t>
            </a:r>
            <a:r>
              <a:rPr lang="en-US" sz="1400" i="1" dirty="0" err="1"/>
              <a:t>Ujhazy</a:t>
            </a:r>
            <a:r>
              <a:rPr lang="en-US" sz="1400" i="1" dirty="0"/>
              <a:t> E et al. Developmental Toxicology: Safety Evaluation of New Drugs 2005)</a:t>
            </a:r>
          </a:p>
          <a:p>
            <a:pPr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Similarly, it cannot be said that agents teratogenic in high doses in animals will necessarily produce teratogenic effects in humans at therapeutic dose levels (e.g., EFV and CNS defects in monkeys). </a:t>
            </a:r>
          </a:p>
          <a:p>
            <a:pPr>
              <a:lnSpc>
                <a:spcPct val="102000"/>
              </a:lnSpc>
              <a:spcBef>
                <a:spcPts val="1200"/>
              </a:spcBef>
              <a:spcAft>
                <a:spcPts val="400"/>
              </a:spcAft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067A594-689B-41BF-965B-3005EF5C4239}"/>
              </a:ext>
            </a:extLst>
          </p:cNvPr>
          <p:cNvCxnSpPr>
            <a:cxnSpLocks/>
          </p:cNvCxnSpPr>
          <p:nvPr/>
        </p:nvCxnSpPr>
        <p:spPr>
          <a:xfrm>
            <a:off x="0" y="108529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s://tse3.mm.bing.net/th?id=OIP.Am7YIE5ylShuGVmqKRs3gwHaFj&amp;pid=15.1&amp;P=0&amp;w=226&amp;h=171">
            <a:extLst>
              <a:ext uri="{FF2B5EF4-FFF2-40B4-BE49-F238E27FC236}">
                <a16:creationId xmlns:a16="http://schemas.microsoft.com/office/drawing/2014/main" xmlns="" id="{92E143ED-8A0A-44AC-9603-0A30222A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765"/>
            <a:ext cx="1066800" cy="80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E64CF-8C66-4DF3-A4C8-1BD9D04A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060" y="-8835"/>
            <a:ext cx="9144000" cy="1143000"/>
          </a:xfrm>
        </p:spPr>
        <p:txBody>
          <a:bodyPr/>
          <a:lstStyle/>
          <a:p>
            <a:r>
              <a:rPr lang="en-US" dirty="0"/>
              <a:t>Pharmacokinetics in Pregnancy and</a:t>
            </a:r>
            <a:br>
              <a:rPr lang="en-US" dirty="0"/>
            </a:br>
            <a:r>
              <a:rPr lang="en-US" dirty="0"/>
              <a:t> Placental &amp; Breast Milk Passage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28BA1B-34EB-4B61-9164-DE404AD3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26" y="1143000"/>
            <a:ext cx="8583419" cy="2514600"/>
          </a:xfrm>
        </p:spPr>
        <p:txBody>
          <a:bodyPr>
            <a:noAutofit/>
          </a:bodyPr>
          <a:lstStyle/>
          <a:p>
            <a:pPr>
              <a:lnSpc>
                <a:spcPct val="103000"/>
              </a:lnSpc>
              <a:spcBef>
                <a:spcPts val="0"/>
              </a:spcBef>
            </a:pPr>
            <a:r>
              <a:rPr lang="en-US" sz="2600" dirty="0"/>
              <a:t>PK in pregnancy </a:t>
            </a:r>
            <a:r>
              <a:rPr lang="en-US" sz="2000" i="1" dirty="0"/>
              <a:t>(3 studies: P1026s, 2 abstracts)</a:t>
            </a:r>
            <a:r>
              <a:rPr lang="en-US" sz="2400" dirty="0"/>
              <a:t>:  </a:t>
            </a:r>
            <a:r>
              <a:rPr lang="en-US" sz="2600" dirty="0">
                <a:solidFill>
                  <a:srgbClr val="0070C0"/>
                </a:solidFill>
              </a:rPr>
              <a:t>Modest reduction in DTG exposure </a:t>
            </a:r>
            <a:r>
              <a:rPr lang="en-US" sz="2600" dirty="0"/>
              <a:t>in 3</a:t>
            </a:r>
            <a:r>
              <a:rPr lang="en-US" sz="2600" baseline="30000" dirty="0"/>
              <a:t>rd</a:t>
            </a:r>
            <a:r>
              <a:rPr lang="en-US" sz="2600" dirty="0"/>
              <a:t>  trimester but &gt;IC</a:t>
            </a:r>
            <a:r>
              <a:rPr lang="en-US" sz="2600" baseline="-25000" dirty="0"/>
              <a:t>90</a:t>
            </a:r>
            <a:r>
              <a:rPr lang="en-US" sz="2600" dirty="0"/>
              <a:t> for DTG (64 ng); standard dosing 50 mg QD okay</a:t>
            </a:r>
          </a:p>
          <a:p>
            <a:pPr>
              <a:lnSpc>
                <a:spcPct val="103000"/>
              </a:lnSpc>
            </a:pPr>
            <a:endParaRPr lang="en-US" sz="2400" dirty="0"/>
          </a:p>
        </p:txBody>
      </p:sp>
      <p:pic>
        <p:nvPicPr>
          <p:cNvPr id="6" name="Picture 1" descr="MR &amp; PR">
            <a:extLst>
              <a:ext uri="{FF2B5EF4-FFF2-40B4-BE49-F238E27FC236}">
                <a16:creationId xmlns:a16="http://schemas.microsoft.com/office/drawing/2014/main" xmlns="" id="{6C682A6F-7453-4927-A648-77F7096E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" y="1277882"/>
            <a:ext cx="649218" cy="9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8AD33DC-52DE-430E-BC88-78CF9A2FD624}"/>
              </a:ext>
            </a:extLst>
          </p:cNvPr>
          <p:cNvGrpSpPr/>
          <p:nvPr/>
        </p:nvGrpSpPr>
        <p:grpSpPr>
          <a:xfrm>
            <a:off x="164626" y="2667000"/>
            <a:ext cx="9019829" cy="1855366"/>
            <a:chOff x="285783" y="3095462"/>
            <a:chExt cx="8760233" cy="185536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2C1A1072-0F47-4119-89B2-D7F7F1010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83" y="3691108"/>
              <a:ext cx="618969" cy="99593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D81A4CF1-2521-430E-A68A-4CBE6DEEB380}"/>
                </a:ext>
              </a:extLst>
            </p:cNvPr>
            <p:cNvSpPr txBox="1">
              <a:spLocks/>
            </p:cNvSpPr>
            <p:nvPr/>
          </p:nvSpPr>
          <p:spPr>
            <a:xfrm>
              <a:off x="707842" y="3095462"/>
              <a:ext cx="8338174" cy="18553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3000"/>
                </a:lnSpc>
              </a:pPr>
              <a:r>
                <a:rPr lang="en-US" sz="2600" dirty="0"/>
                <a:t>Placental passage </a:t>
              </a:r>
              <a:r>
                <a:rPr lang="en-US" sz="2000" i="1" dirty="0"/>
                <a:t>(4 papers, 1 abstract with data update)</a:t>
              </a:r>
            </a:p>
            <a:p>
              <a:pPr lvl="1"/>
              <a:r>
                <a:rPr lang="en-US" sz="2600" dirty="0">
                  <a:solidFill>
                    <a:srgbClr val="0070C0"/>
                  </a:solidFill>
                </a:rPr>
                <a:t>High placental transfer of DTG </a:t>
              </a:r>
              <a:r>
                <a:rPr lang="en-US" sz="2600" dirty="0"/>
                <a:t>(</a:t>
              </a:r>
              <a:r>
                <a:rPr lang="en-US" sz="2600" dirty="0" err="1"/>
                <a:t>cord:maternal</a:t>
              </a:r>
              <a:r>
                <a:rPr lang="en-US" sz="2600" dirty="0"/>
                <a:t> ratio 1.22) </a:t>
              </a:r>
            </a:p>
            <a:p>
              <a:pPr lvl="1"/>
              <a:r>
                <a:rPr lang="en-US" sz="2600" dirty="0">
                  <a:solidFill>
                    <a:srgbClr val="0070C0"/>
                  </a:solidFill>
                </a:rPr>
                <a:t>Prolonged half-life in newborn/preterm </a:t>
              </a:r>
              <a:r>
                <a:rPr lang="en-US" sz="2600" dirty="0"/>
                <a:t>(2-3 fold higher than adult)</a:t>
              </a:r>
            </a:p>
            <a:p>
              <a:pPr marL="0" indent="0">
                <a:lnSpc>
                  <a:spcPct val="103000"/>
                </a:lnSpc>
                <a:buNone/>
              </a:pPr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F9E8CD-63D4-46A7-AA87-5590BF2FEFB5}"/>
              </a:ext>
            </a:extLst>
          </p:cNvPr>
          <p:cNvGrpSpPr/>
          <p:nvPr/>
        </p:nvGrpSpPr>
        <p:grpSpPr>
          <a:xfrm>
            <a:off x="265452" y="5041984"/>
            <a:ext cx="8594135" cy="1524000"/>
            <a:chOff x="233127" y="5300504"/>
            <a:chExt cx="8594135" cy="1524000"/>
          </a:xfrm>
        </p:grpSpPr>
        <p:pic>
          <p:nvPicPr>
            <p:cNvPr id="5" name="Picture 21" descr="photo of baby breastfeeding">
              <a:extLst>
                <a:ext uri="{FF2B5EF4-FFF2-40B4-BE49-F238E27FC236}">
                  <a16:creationId xmlns:a16="http://schemas.microsoft.com/office/drawing/2014/main" xmlns="" id="{3E57B3F9-27FD-454C-9973-16F55C2DD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27" y="5772917"/>
              <a:ext cx="786228" cy="579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xmlns="" id="{37164F32-C4CA-4E71-BD84-19F376AC085E}"/>
                </a:ext>
              </a:extLst>
            </p:cNvPr>
            <p:cNvSpPr txBox="1">
              <a:spLocks/>
            </p:cNvSpPr>
            <p:nvPr/>
          </p:nvSpPr>
          <p:spPr>
            <a:xfrm>
              <a:off x="626241" y="5300504"/>
              <a:ext cx="8201021" cy="1524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/>
                <a:t>Breast milk </a:t>
              </a:r>
              <a:r>
                <a:rPr lang="en-US" sz="2000" i="1" dirty="0"/>
                <a:t>(1 case report, 1 abstract with data update)</a:t>
              </a:r>
            </a:p>
            <a:p>
              <a:pPr lvl="1"/>
              <a:r>
                <a:rPr lang="en-US" sz="2600" dirty="0">
                  <a:solidFill>
                    <a:srgbClr val="0070C0"/>
                  </a:solidFill>
                </a:rPr>
                <a:t>Significant transfer DTG into milk </a:t>
              </a:r>
              <a:r>
                <a:rPr lang="en-US" sz="2600" dirty="0"/>
                <a:t>(2-3% maternal level)</a:t>
              </a:r>
            </a:p>
            <a:p>
              <a:pPr>
                <a:lnSpc>
                  <a:spcPct val="103000"/>
                </a:lnSpc>
              </a:pPr>
              <a:endParaRPr lang="en-US" sz="24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98846BA-8BFE-4916-B8F8-E37935976E85}"/>
              </a:ext>
            </a:extLst>
          </p:cNvPr>
          <p:cNvCxnSpPr>
            <a:cxnSpLocks/>
          </p:cNvCxnSpPr>
          <p:nvPr/>
        </p:nvCxnSpPr>
        <p:spPr>
          <a:xfrm flipV="1">
            <a:off x="-9480" y="1027865"/>
            <a:ext cx="9144000" cy="6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29334-6D18-46D1-9D9C-198E5597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3505200"/>
          </a:xfrm>
        </p:spPr>
        <p:txBody>
          <a:bodyPr>
            <a:normAutofit/>
          </a:bodyPr>
          <a:lstStyle/>
          <a:p>
            <a:r>
              <a:rPr lang="en-US" sz="4000" dirty="0"/>
              <a:t>Safety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Birth Defects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241160-07CB-48FF-B74C-0C478304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399"/>
            <a:ext cx="1957065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C02FD9-1D15-4FFA-B73C-DF1646483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32" y="3581400"/>
            <a:ext cx="4264403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5014"/>
            <a:ext cx="8229600" cy="1143000"/>
          </a:xfrm>
        </p:spPr>
        <p:txBody>
          <a:bodyPr/>
          <a:lstStyle/>
          <a:p>
            <a:r>
              <a:rPr lang="en-US" dirty="0" err="1"/>
              <a:t>Dolutegravir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7226"/>
            <a:ext cx="8839200" cy="30638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There have been only limited data on DTG in pregnancy and breastfeeding. </a:t>
            </a:r>
          </a:p>
          <a:p>
            <a:pPr>
              <a:spcBef>
                <a:spcPts val="1800"/>
              </a:spcBef>
            </a:pPr>
            <a:r>
              <a:rPr lang="en-US" dirty="0"/>
              <a:t>Unanticipated findings with preconception DTG use and neural tube defects demonstrate the importance of pharmacovigilance when new drugs are broadly introduced into the adult population.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F2D9FB2-EFAF-431E-9BAC-9D9AF6F6948D}"/>
              </a:ext>
            </a:extLst>
          </p:cNvPr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https://tse3.mm.bing.net/th?id=OIP.3Rg6BNVP4lJJnz6jMj46WAHaEI&amp;pid=15.1&amp;P=0&amp;w=331&amp;h=185">
            <a:extLst>
              <a:ext uri="{FF2B5EF4-FFF2-40B4-BE49-F238E27FC236}">
                <a16:creationId xmlns:a16="http://schemas.microsoft.com/office/drawing/2014/main" xmlns="" id="{760D1CA6-C165-45B5-90CA-550FB27E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2" y="124710"/>
            <a:ext cx="1122028" cy="62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D48841D-FFDE-49F9-943A-7E55FE296879}"/>
              </a:ext>
            </a:extLst>
          </p:cNvPr>
          <p:cNvGrpSpPr/>
          <p:nvPr/>
        </p:nvGrpSpPr>
        <p:grpSpPr>
          <a:xfrm>
            <a:off x="142323" y="4387503"/>
            <a:ext cx="5105400" cy="914400"/>
            <a:chOff x="-1223918" y="4381262"/>
            <a:chExt cx="6973960" cy="14483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6753B7C-C275-42D8-9F78-216F19DF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671" y="4381262"/>
              <a:ext cx="5245371" cy="14483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3C3A4A1-79F1-4BC4-8F03-FE500AD2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545" y="4928405"/>
              <a:ext cx="849497" cy="9012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4E69875-F012-4D04-A999-2A63B41E8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23918" y="4381262"/>
              <a:ext cx="1728589" cy="142128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485DBD-BEE1-478D-92C0-84DEBA331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142" y="3949384"/>
            <a:ext cx="3728535" cy="25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6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DDD42-60A8-4057-8877-73F5E4FA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4" y="-134633"/>
            <a:ext cx="8229600" cy="1143000"/>
          </a:xfrm>
        </p:spPr>
        <p:txBody>
          <a:bodyPr/>
          <a:lstStyle/>
          <a:p>
            <a:r>
              <a:rPr lang="en-US" dirty="0"/>
              <a:t>Expected Incidence of Neural Tube Defects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D06A57D-34CB-41A6-B943-BA24C2348A32}"/>
              </a:ext>
            </a:extLst>
          </p:cNvPr>
          <p:cNvCxnSpPr>
            <a:cxnSpLocks/>
          </p:cNvCxnSpPr>
          <p:nvPr/>
        </p:nvCxnSpPr>
        <p:spPr>
          <a:xfrm>
            <a:off x="1344043" y="762000"/>
            <a:ext cx="75713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48A7AB54-42BB-4599-B35C-73E211ED5E81}"/>
              </a:ext>
            </a:extLst>
          </p:cNvPr>
          <p:cNvSpPr txBox="1">
            <a:spLocks/>
          </p:cNvSpPr>
          <p:nvPr/>
        </p:nvSpPr>
        <p:spPr>
          <a:xfrm>
            <a:off x="91849" y="814747"/>
            <a:ext cx="8924166" cy="2080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                          </a:t>
            </a:r>
            <a:r>
              <a:rPr lang="en-US" sz="1600" i="1" dirty="0" err="1"/>
              <a:t>Blencowe</a:t>
            </a:r>
            <a:r>
              <a:rPr lang="en-US" sz="1600" i="1" dirty="0"/>
              <a:t> H et al. Ann NY Aca Sci 2018;1414:31-46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Estimated prevalence of NTD in 2015 globally was 0.19% (0.15% to 0.23%) [19 (15–23)/10,000] birth outcomes</a:t>
            </a:r>
          </a:p>
          <a:p>
            <a:r>
              <a:rPr lang="en-US" sz="2400" dirty="0"/>
              <a:t>About 50% of cases were elective terminations or stillbirths, so evaluation of only live births gives underestimation.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92785E0-705B-468A-AA56-10EE14202FC6}"/>
              </a:ext>
            </a:extLst>
          </p:cNvPr>
          <p:cNvGrpSpPr/>
          <p:nvPr/>
        </p:nvGrpSpPr>
        <p:grpSpPr>
          <a:xfrm>
            <a:off x="-71843" y="2786434"/>
            <a:ext cx="9087858" cy="3789715"/>
            <a:chOff x="-71843" y="2786434"/>
            <a:chExt cx="9087858" cy="3789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AFB8F3-A723-4AF6-8D64-81F2DB1C3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1843" y="2851874"/>
              <a:ext cx="3705225" cy="3724275"/>
            </a:xfrm>
            <a:prstGeom prst="rect">
              <a:avLst/>
            </a:prstGeom>
          </p:spPr>
        </p:pic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xmlns="" id="{C24F3738-8ECA-492C-85A3-5F95B888B696}"/>
                </a:ext>
              </a:extLst>
            </p:cNvPr>
            <p:cNvSpPr txBox="1">
              <a:spLocks/>
            </p:cNvSpPr>
            <p:nvPr/>
          </p:nvSpPr>
          <p:spPr>
            <a:xfrm>
              <a:off x="3482259" y="2786434"/>
              <a:ext cx="5533756" cy="20808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African Region: </a:t>
              </a:r>
              <a:r>
                <a:rPr lang="en-US" sz="2400" dirty="0" smtClean="0"/>
                <a:t> Data from 11 studies from 8 </a:t>
              </a:r>
              <a:r>
                <a:rPr lang="en-US" sz="2400" dirty="0"/>
                <a:t>countries </a:t>
              </a:r>
              <a:r>
                <a:rPr lang="en-US" sz="2400" dirty="0" smtClean="0"/>
                <a:t>analyzed</a:t>
              </a:r>
              <a:endParaRPr lang="en-US" sz="2400" dirty="0"/>
            </a:p>
            <a:p>
              <a:r>
                <a:rPr lang="en-US" sz="2400" dirty="0"/>
                <a:t>Median prevalence of NTD in Africa was 0.12% (range 0.06% to 0.23%)</a:t>
              </a:r>
            </a:p>
          </p:txBody>
        </p:sp>
      </p:grpSp>
      <p:pic>
        <p:nvPicPr>
          <p:cNvPr id="31" name="Picture 3" descr="Graphic">
            <a:hlinkClick r:id="rId3"/>
            <a:extLst>
              <a:ext uri="{FF2B5EF4-FFF2-40B4-BE49-F238E27FC236}">
                <a16:creationId xmlns:a16="http://schemas.microsoft.com/office/drawing/2014/main" xmlns="" id="{D8E0B3AE-E6FF-4966-9D33-FC73FB58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33" y="78690"/>
            <a:ext cx="1167866" cy="844457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63E5B52-38D6-4C77-A578-D7552C5024F9}"/>
              </a:ext>
            </a:extLst>
          </p:cNvPr>
          <p:cNvGrpSpPr/>
          <p:nvPr/>
        </p:nvGrpSpPr>
        <p:grpSpPr>
          <a:xfrm>
            <a:off x="3566658" y="4572000"/>
            <a:ext cx="5533756" cy="2111892"/>
            <a:chOff x="3566658" y="4809153"/>
            <a:chExt cx="5533756" cy="2111892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xmlns="" id="{BA3FF1E3-3550-4E49-96B7-DF3001810FA8}"/>
                </a:ext>
              </a:extLst>
            </p:cNvPr>
            <p:cNvSpPr txBox="1">
              <a:spLocks/>
            </p:cNvSpPr>
            <p:nvPr/>
          </p:nvSpPr>
          <p:spPr>
            <a:xfrm>
              <a:off x="3566658" y="4840191"/>
              <a:ext cx="5533756" cy="20808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i="1" dirty="0"/>
                <a:t>P Musoke – CROI 2018 Abs 829</a:t>
              </a:r>
            </a:p>
            <a:p>
              <a:r>
                <a:rPr lang="en-US" sz="2400" dirty="0"/>
                <a:t>43,293 births (4,634 HIV+ women, 77% on EFV ART) in Uganda</a:t>
              </a:r>
            </a:p>
            <a:p>
              <a:r>
                <a:rPr lang="en-US" sz="2400" dirty="0"/>
                <a:t>Prevalence NTD: HIV-uninfected 0.09%, HIV+ 0.04%</a:t>
              </a:r>
            </a:p>
            <a:p>
              <a:endParaRPr lang="en-US" sz="24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F7C3CD7-2476-4F5F-98CE-07AA865DC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0625" y="4809153"/>
              <a:ext cx="935503" cy="404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6AAA7-FE16-4204-87DF-D6460465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6007"/>
            <a:ext cx="8229600" cy="1143000"/>
          </a:xfrm>
        </p:spPr>
        <p:txBody>
          <a:bodyPr/>
          <a:lstStyle/>
          <a:p>
            <a:r>
              <a:rPr lang="en-US" dirty="0" smtClean="0"/>
              <a:t>Botswana </a:t>
            </a:r>
            <a:r>
              <a:rPr lang="en-US" dirty="0" err="1" smtClean="0"/>
              <a:t>Tsepamo</a:t>
            </a:r>
            <a:r>
              <a:rPr lang="en-US" dirty="0" smtClean="0"/>
              <a:t> Birth Surveillance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717E69-1810-49F4-B50A-F8E28E65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219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 smtClean="0"/>
              <a:t>NIH-funded study </a:t>
            </a:r>
            <a:r>
              <a:rPr lang="en-US" dirty="0"/>
              <a:t>specifically designed to evaluate the </a:t>
            </a:r>
            <a:r>
              <a:rPr lang="en-US" i="1" dirty="0"/>
              <a:t>risk of neural tube defects (NTD) with preconception EFV exposure</a:t>
            </a:r>
            <a:r>
              <a:rPr lang="en-US" dirty="0"/>
              <a:t>.</a:t>
            </a:r>
          </a:p>
          <a:p>
            <a:r>
              <a:rPr lang="en-US" dirty="0"/>
              <a:t>Well-designed prospective birth outcomes surveillance for major surface birth defects, population based (45% of births in Botswana).</a:t>
            </a:r>
          </a:p>
          <a:p>
            <a:r>
              <a:rPr lang="en-US" dirty="0"/>
              <a:t>Good denominator with control groups and ability to distinguish between ARV regimens</a:t>
            </a:r>
          </a:p>
          <a:p>
            <a:pPr lvl="1"/>
            <a:r>
              <a:rPr lang="en-US" dirty="0"/>
              <a:t>HIV-uninfected</a:t>
            </a:r>
          </a:p>
          <a:p>
            <a:pPr lvl="1"/>
            <a:r>
              <a:rPr lang="en-US" dirty="0"/>
              <a:t>HIV-infected ART preconception </a:t>
            </a:r>
          </a:p>
          <a:p>
            <a:pPr lvl="1"/>
            <a:r>
              <a:rPr lang="en-US" dirty="0"/>
              <a:t>HIV-infected ART started during pregnancy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DA098E-E530-461D-96A5-DE61ADEB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800"/>
            <a:ext cx="1142183" cy="1066800"/>
          </a:xfrm>
          <a:prstGeom prst="rect">
            <a:avLst/>
          </a:prstGeom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xmlns="" id="{AA2AEF46-34AC-4CF1-A030-CE8B78ED7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5040" y="1143000"/>
            <a:ext cx="7145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6AAA7-FE16-4204-87DF-D6460465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25" y="152400"/>
            <a:ext cx="8229600" cy="1143000"/>
          </a:xfrm>
        </p:spPr>
        <p:txBody>
          <a:bodyPr/>
          <a:lstStyle/>
          <a:p>
            <a:r>
              <a:rPr lang="en-US" dirty="0" err="1"/>
              <a:t>Tsepamo</a:t>
            </a:r>
            <a:r>
              <a:rPr lang="en-US" dirty="0"/>
              <a:t> Study: Neural Tube Defect (NTD)</a:t>
            </a:r>
            <a:br>
              <a:rPr lang="en-US" dirty="0"/>
            </a:br>
            <a:r>
              <a:rPr lang="en-US" sz="2000" b="1" i="1" dirty="0">
                <a:solidFill>
                  <a:schemeClr val="tx1"/>
                </a:solidFill>
              </a:rPr>
              <a:t>See Rebecca Zash Late Breaker Tues July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717E69-1810-49F4-B50A-F8E28E65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90" y="1352089"/>
            <a:ext cx="8823820" cy="54304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Preconception DTG </a:t>
            </a:r>
            <a:r>
              <a:rPr lang="en-US" dirty="0" smtClean="0">
                <a:solidFill>
                  <a:srgbClr val="0070C0"/>
                </a:solidFill>
              </a:rPr>
              <a:t>ART exposure</a:t>
            </a:r>
            <a:r>
              <a:rPr lang="en-US" dirty="0">
                <a:solidFill>
                  <a:srgbClr val="0070C0"/>
                </a:solidFill>
              </a:rPr>
              <a:t>: 4 NTD/426 exposures, 0.94% (95% CI 0.37%, 2.4%)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Preconception </a:t>
            </a:r>
            <a:r>
              <a:rPr lang="en-US" u="sng" dirty="0"/>
              <a:t>non-DTG</a:t>
            </a:r>
            <a:r>
              <a:rPr lang="en-US" dirty="0"/>
              <a:t> </a:t>
            </a:r>
            <a:r>
              <a:rPr lang="en-US" dirty="0" smtClean="0"/>
              <a:t>ART exposure</a:t>
            </a:r>
            <a:r>
              <a:rPr lang="en-US" dirty="0"/>
              <a:t>: 14 NTD/11,200 (0.12%, 95% CI 0.02%, 0.15%)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HIV-uninfected women:  61 NTD/66,057 (0.09%, 95% CI 0.07%, 0.12%) 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→"/>
            </a:pPr>
            <a:r>
              <a:rPr lang="en-US" dirty="0"/>
              <a:t>Preliminary signal of significantly increased risk of NTD with preconception DTG exposure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DA098E-E530-461D-96A5-DE61ADEB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26" y="75437"/>
            <a:ext cx="1143000" cy="1067563"/>
          </a:xfrm>
          <a:prstGeom prst="rect">
            <a:avLst/>
          </a:prstGeom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xmlns="" id="{9FDFB7CC-4329-4587-A13A-831B3E010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6081" y="1143000"/>
            <a:ext cx="7145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20200" cy="11430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cs typeface="Arial" charset="0"/>
              </a:rPr>
              <a:t>Ability to Rule-Out ↑ Birth Defect is Related to Defect Incidence and Number Observed Preconception/1</a:t>
            </a:r>
            <a:r>
              <a:rPr lang="en-US" altLang="en-US" sz="2400" baseline="30000" dirty="0">
                <a:solidFill>
                  <a:srgbClr val="C00000"/>
                </a:solidFill>
                <a:cs typeface="Arial" charset="0"/>
              </a:rPr>
              <a:t>st</a:t>
            </a:r>
            <a:r>
              <a:rPr lang="en-US" altLang="en-US" sz="2400" dirty="0">
                <a:solidFill>
                  <a:srgbClr val="C00000"/>
                </a:solidFill>
                <a:cs typeface="Arial" charset="0"/>
              </a:rPr>
              <a:t> Trimester Exposures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383" y="941573"/>
            <a:ext cx="8686801" cy="1566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SzPct val="100000"/>
            </a:pPr>
            <a:r>
              <a:rPr lang="en-US" altLang="en-US" dirty="0"/>
              <a:t>200 exposures can rule out a 2-fold ↑ in overall birth defects </a:t>
            </a:r>
            <a:r>
              <a:rPr lang="en-US" altLang="en-US" dirty="0">
                <a:solidFill>
                  <a:srgbClr val="0070C0"/>
                </a:solidFill>
              </a:rPr>
              <a:t>(incidence 3%)</a:t>
            </a:r>
            <a:endParaRPr lang="en-US" altLang="en-US" dirty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0" y="914400"/>
            <a:ext cx="895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357" y="2430806"/>
            <a:ext cx="689528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stCxn id="19" idx="3"/>
          </p:cNvCxnSpPr>
          <p:nvPr/>
        </p:nvCxnSpPr>
        <p:spPr>
          <a:xfrm flipV="1">
            <a:off x="3166016" y="5029199"/>
            <a:ext cx="738187" cy="150813"/>
          </a:xfrm>
          <a:prstGeom prst="straightConnector1">
            <a:avLst/>
          </a:prstGeom>
          <a:ln w="38100">
            <a:solidFill>
              <a:srgbClr val="0070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57928" y="4948237"/>
            <a:ext cx="1208088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007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defects</a:t>
            </a:r>
          </a:p>
          <a:p>
            <a:r>
              <a:rPr lang="en-US" altLang="en-US" sz="1200">
                <a:solidFill>
                  <a:srgbClr val="007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3%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037012" y="5334001"/>
            <a:ext cx="458788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52844" y="4931277"/>
            <a:ext cx="792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RR 2.0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960571" y="6469406"/>
            <a:ext cx="3941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Watts DH.  </a:t>
            </a:r>
            <a:r>
              <a:rPr lang="en-US" altLang="en-US" sz="1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altLang="en-US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HIV/AIDS Rep 2007;4:135-140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69B7782-99AB-49AD-8AF3-32486C2558A6}"/>
              </a:ext>
            </a:extLst>
          </p:cNvPr>
          <p:cNvSpPr/>
          <p:nvPr/>
        </p:nvSpPr>
        <p:spPr>
          <a:xfrm>
            <a:off x="3846512" y="5639765"/>
            <a:ext cx="838200" cy="3698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20200" cy="11430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cs typeface="Arial" charset="0"/>
              </a:rPr>
              <a:t>Ability to Rule-Out ↑ Birth Defect is Related to Defect Incidence and Number Observed Preconception/1</a:t>
            </a:r>
            <a:r>
              <a:rPr lang="en-US" altLang="en-US" sz="2400" baseline="30000" dirty="0">
                <a:solidFill>
                  <a:srgbClr val="C00000"/>
                </a:solidFill>
                <a:cs typeface="Arial" charset="0"/>
              </a:rPr>
              <a:t>st</a:t>
            </a:r>
            <a:r>
              <a:rPr lang="en-US" altLang="en-US" sz="2400" dirty="0">
                <a:solidFill>
                  <a:srgbClr val="C00000"/>
                </a:solidFill>
                <a:cs typeface="Arial" charset="0"/>
              </a:rPr>
              <a:t> Trimester Exposures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8" y="901800"/>
            <a:ext cx="8686801" cy="1566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SzPct val="100000"/>
            </a:pPr>
            <a:r>
              <a:rPr lang="en-US" altLang="en-US" dirty="0"/>
              <a:t>However, to rule-out a 3-fold increase in a relatively rare event like </a:t>
            </a:r>
            <a:r>
              <a:rPr lang="en-US" altLang="en-US" dirty="0">
                <a:solidFill>
                  <a:srgbClr val="FF0000"/>
                </a:solidFill>
              </a:rPr>
              <a:t>NTD (incidence 0.1%)</a:t>
            </a:r>
            <a:r>
              <a:rPr lang="en-US" altLang="en-US" dirty="0"/>
              <a:t>, need about 2,000 exposures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0" y="914400"/>
            <a:ext cx="895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357" y="2430806"/>
            <a:ext cx="689528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2915358"/>
            <a:ext cx="152638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tube defect</a:t>
            </a:r>
          </a:p>
          <a:p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0.1%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339306" y="3567026"/>
            <a:ext cx="38100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6948128" y="4847882"/>
            <a:ext cx="1" cy="7163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3"/>
          </p:cNvCxnSpPr>
          <p:nvPr/>
        </p:nvCxnSpPr>
        <p:spPr>
          <a:xfrm flipV="1">
            <a:off x="3166016" y="5029199"/>
            <a:ext cx="738187" cy="150813"/>
          </a:xfrm>
          <a:prstGeom prst="straightConnector1">
            <a:avLst/>
          </a:prstGeom>
          <a:ln w="19050">
            <a:solidFill>
              <a:srgbClr val="0070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57928" y="4948237"/>
            <a:ext cx="1208088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007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defects</a:t>
            </a:r>
          </a:p>
          <a:p>
            <a:r>
              <a:rPr lang="en-US" altLang="en-US" sz="1200">
                <a:solidFill>
                  <a:srgbClr val="007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3%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037012" y="5334001"/>
            <a:ext cx="458788" cy="158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74727" y="4561389"/>
            <a:ext cx="792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RR 3.0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52844" y="4931277"/>
            <a:ext cx="792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RR 2.0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960571" y="6469406"/>
            <a:ext cx="3941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Watts DH.  </a:t>
            </a:r>
            <a:r>
              <a:rPr lang="en-US" altLang="en-US" sz="1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altLang="en-US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HIV/AIDS Rep 2007;4:135-140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A629ED0-EFF9-4620-8982-FB813FD15BF3}"/>
              </a:ext>
            </a:extLst>
          </p:cNvPr>
          <p:cNvSpPr/>
          <p:nvPr/>
        </p:nvSpPr>
        <p:spPr>
          <a:xfrm>
            <a:off x="6553201" y="5700341"/>
            <a:ext cx="838200" cy="369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2AB68-FCEF-4920-95EC-644C7A8F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60007"/>
            <a:ext cx="8229600" cy="1143000"/>
          </a:xfrm>
        </p:spPr>
        <p:txBody>
          <a:bodyPr/>
          <a:lstStyle/>
          <a:p>
            <a:r>
              <a:rPr lang="en-US" dirty="0"/>
              <a:t>Summary Birth Defects with DTG Exposure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23EAD0B-09AB-4BB8-8508-F5F9FE363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916335"/>
              </p:ext>
            </p:extLst>
          </p:nvPr>
        </p:nvGraphicFramePr>
        <p:xfrm>
          <a:off x="181865" y="533400"/>
          <a:ext cx="871868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164">
                  <a:extLst>
                    <a:ext uri="{9D8B030D-6E8A-4147-A177-3AD203B41FA5}">
                      <a16:colId xmlns:a16="http://schemas.microsoft.com/office/drawing/2014/main" xmlns="" val="3300607662"/>
                    </a:ext>
                  </a:extLst>
                </a:gridCol>
                <a:gridCol w="1777772">
                  <a:extLst>
                    <a:ext uri="{9D8B030D-6E8A-4147-A177-3AD203B41FA5}">
                      <a16:colId xmlns:a16="http://schemas.microsoft.com/office/drawing/2014/main" xmlns="" val="377627975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562988584"/>
                    </a:ext>
                  </a:extLst>
                </a:gridCol>
                <a:gridCol w="1786848">
                  <a:extLst>
                    <a:ext uri="{9D8B030D-6E8A-4147-A177-3AD203B41FA5}">
                      <a16:colId xmlns:a16="http://schemas.microsoft.com/office/drawing/2014/main" xmlns="" val="185922935"/>
                    </a:ext>
                  </a:extLst>
                </a:gridCol>
                <a:gridCol w="1322502">
                  <a:extLst>
                    <a:ext uri="{9D8B030D-6E8A-4147-A177-3AD203B41FA5}">
                      <a16:colId xmlns:a16="http://schemas.microsoft.com/office/drawing/2014/main" xmlns="" val="269849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defects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 Preconception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 1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 2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5726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5CC433C-DF72-412B-A540-844ECFA62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22266"/>
              </p:ext>
            </p:extLst>
          </p:nvPr>
        </p:nvGraphicFramePr>
        <p:xfrm>
          <a:off x="224735" y="2971800"/>
          <a:ext cx="8690665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705">
                  <a:extLst>
                    <a:ext uri="{9D8B030D-6E8A-4147-A177-3AD203B41FA5}">
                      <a16:colId xmlns:a16="http://schemas.microsoft.com/office/drawing/2014/main" xmlns="" val="1225506759"/>
                    </a:ext>
                  </a:extLst>
                </a:gridCol>
                <a:gridCol w="1848431">
                  <a:extLst>
                    <a:ext uri="{9D8B030D-6E8A-4147-A177-3AD203B41FA5}">
                      <a16:colId xmlns:a16="http://schemas.microsoft.com/office/drawing/2014/main" xmlns="" val="428749138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1158896681"/>
                    </a:ext>
                  </a:extLst>
                </a:gridCol>
                <a:gridCol w="1809169">
                  <a:extLst>
                    <a:ext uri="{9D8B030D-6E8A-4147-A177-3AD203B41FA5}">
                      <a16:colId xmlns:a16="http://schemas.microsoft.com/office/drawing/2014/main" xmlns="" val="753273255"/>
                    </a:ext>
                  </a:extLst>
                </a:gridCol>
                <a:gridCol w="1272160">
                  <a:extLst>
                    <a:ext uri="{9D8B030D-6E8A-4147-A177-3AD203B41FA5}">
                      <a16:colId xmlns:a16="http://schemas.microsoft.com/office/drawing/2014/main" xmlns="" val="2179916770"/>
                    </a:ext>
                  </a:extLst>
                </a:gridCol>
              </a:tblGrid>
              <a:tr h="149922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</a:t>
                      </a:r>
                      <a:r>
                        <a:rPr lang="en-US" sz="1400" b="1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denominators</a:t>
                      </a:r>
                    </a:p>
                  </a:txBody>
                  <a:tcPr>
                    <a:solidFill>
                      <a:srgbClr val="EC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88907"/>
                  </a:ext>
                </a:extLst>
              </a:tr>
              <a:tr h="302322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ViiV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AE reports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defects (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15.5%)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NTD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Namibia (no denominator for PC exp)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0051724"/>
                  </a:ext>
                </a:extLst>
              </a:tr>
              <a:tr h="413912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 AER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birth defect AE reports in 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patients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NTD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Namibia (no denominator for PC exp, </a:t>
                      </a: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</a:t>
                      </a:r>
                      <a:r>
                        <a:rPr lang="en-US" sz="14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ViiV</a:t>
                      </a: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700640"/>
                  </a:ext>
                </a:extLst>
              </a:tr>
              <a:tr h="413912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VigiAccess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defect reports in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patients,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NTD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55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9D3E52C-460A-4325-823F-8608A7BA1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17218"/>
              </p:ext>
            </p:extLst>
          </p:nvPr>
        </p:nvGraphicFramePr>
        <p:xfrm>
          <a:off x="188428" y="860804"/>
          <a:ext cx="87186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78">
                  <a:extLst>
                    <a:ext uri="{9D8B030D-6E8A-4147-A177-3AD203B41FA5}">
                      <a16:colId xmlns:a16="http://schemas.microsoft.com/office/drawing/2014/main" xmlns="" val="1496077816"/>
                    </a:ext>
                  </a:extLst>
                </a:gridCol>
                <a:gridCol w="1759808">
                  <a:extLst>
                    <a:ext uri="{9D8B030D-6E8A-4147-A177-3AD203B41FA5}">
                      <a16:colId xmlns:a16="http://schemas.microsoft.com/office/drawing/2014/main" xmlns="" val="4249051931"/>
                    </a:ext>
                  </a:extLst>
                </a:gridCol>
                <a:gridCol w="2448428">
                  <a:extLst>
                    <a:ext uri="{9D8B030D-6E8A-4147-A177-3AD203B41FA5}">
                      <a16:colId xmlns:a16="http://schemas.microsoft.com/office/drawing/2014/main" xmlns="" val="2416839691"/>
                    </a:ext>
                  </a:extLst>
                </a:gridCol>
                <a:gridCol w="1759808">
                  <a:extLst>
                    <a:ext uri="{9D8B030D-6E8A-4147-A177-3AD203B41FA5}">
                      <a16:colId xmlns:a16="http://schemas.microsoft.com/office/drawing/2014/main" xmlns="" val="103312634"/>
                    </a:ext>
                  </a:extLst>
                </a:gridCol>
                <a:gridCol w="1333063">
                  <a:extLst>
                    <a:ext uri="{9D8B030D-6E8A-4147-A177-3AD203B41FA5}">
                      <a16:colId xmlns:a16="http://schemas.microsoft.com/office/drawing/2014/main" xmlns="" val="1301833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Tsepamo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4/426 NTD, 0.94%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5268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6C35154-E7DA-4355-8E4E-F7707F0A4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24931"/>
              </p:ext>
            </p:extLst>
          </p:nvPr>
        </p:nvGraphicFramePr>
        <p:xfrm>
          <a:off x="188428" y="5074920"/>
          <a:ext cx="869066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50">
                  <a:extLst>
                    <a:ext uri="{9D8B030D-6E8A-4147-A177-3AD203B41FA5}">
                      <a16:colId xmlns:a16="http://schemas.microsoft.com/office/drawing/2014/main" xmlns="" val="2489858234"/>
                    </a:ext>
                  </a:extLst>
                </a:gridCol>
                <a:gridCol w="1836650">
                  <a:extLst>
                    <a:ext uri="{9D8B030D-6E8A-4147-A177-3AD203B41FA5}">
                      <a16:colId xmlns:a16="http://schemas.microsoft.com/office/drawing/2014/main" xmlns="" val="166334021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16392356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839885539"/>
                    </a:ext>
                  </a:extLst>
                </a:gridCol>
                <a:gridCol w="1223065">
                  <a:extLst>
                    <a:ext uri="{9D8B030D-6E8A-4147-A177-3AD203B41FA5}">
                      <a16:colId xmlns:a16="http://schemas.microsoft.com/office/drawing/2014/main" xmlns="" val="1776191511"/>
                    </a:ext>
                  </a:extLst>
                </a:gridCol>
              </a:tblGrid>
              <a:tr h="224101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Tsepamo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study </a:t>
                      </a:r>
                      <a:r>
                        <a:rPr lang="en-US" sz="1200" b="0" u="sng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prospective </a:t>
                      </a:r>
                      <a:r>
                        <a:rPr lang="en-US" sz="1200" b="0" u="sng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 with denominators</a:t>
                      </a:r>
                      <a:endParaRPr lang="en-US" sz="1200" b="0" u="sng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4/778 NTD, 0.51% 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(still 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than 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of 0.15%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non-DTG 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2821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A915C47-CFE0-4BA7-8B8F-E794C561F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64203"/>
              </p:ext>
            </p:extLst>
          </p:nvPr>
        </p:nvGraphicFramePr>
        <p:xfrm>
          <a:off x="195875" y="1256437"/>
          <a:ext cx="87186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164">
                  <a:extLst>
                    <a:ext uri="{9D8B030D-6E8A-4147-A177-3AD203B41FA5}">
                      <a16:colId xmlns:a16="http://schemas.microsoft.com/office/drawing/2014/main" xmlns="" val="1682819179"/>
                    </a:ext>
                  </a:extLst>
                </a:gridCol>
                <a:gridCol w="1777772">
                  <a:extLst>
                    <a:ext uri="{9D8B030D-6E8A-4147-A177-3AD203B41FA5}">
                      <a16:colId xmlns:a16="http://schemas.microsoft.com/office/drawing/2014/main" xmlns="" val="7605287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827891307"/>
                    </a:ext>
                  </a:extLst>
                </a:gridCol>
                <a:gridCol w="1786848">
                  <a:extLst>
                    <a:ext uri="{9D8B030D-6E8A-4147-A177-3AD203B41FA5}">
                      <a16:colId xmlns:a16="http://schemas.microsoft.com/office/drawing/2014/main" xmlns="" val="492400783"/>
                    </a:ext>
                  </a:extLst>
                </a:gridCol>
                <a:gridCol w="1322502">
                  <a:extLst>
                    <a:ext uri="{9D8B030D-6E8A-4147-A177-3AD203B41FA5}">
                      <a16:colId xmlns:a16="http://schemas.microsoft.com/office/drawing/2014/main" xmlns="" val="3956769688"/>
                    </a:ext>
                  </a:extLst>
                </a:gridCol>
              </a:tblGrid>
              <a:tr h="274983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denominators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studies for any trimester, 8 for preconception exposure)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4149221"/>
                  </a:ext>
                </a:extLst>
              </a:tr>
              <a:tr h="915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Live-births + stillbirths/     miscarriages/ terminations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21/1010, 2.1%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(72% from: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Botswana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 </a:t>
                      </a:r>
                      <a:r>
                        <a:rPr lang="en-US" sz="12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pregnancy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255; NSHPC 190)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8/352, 2.3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overall defects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from: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121; NSHPC 113;</a:t>
                      </a:r>
                    </a:p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ViiV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trials 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4/350, 1.1%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(80% from: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Botswana DTG start </a:t>
                      </a: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3/227, 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2899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3138DA9-4C49-4B36-813E-660B64BC2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48025"/>
              </p:ext>
            </p:extLst>
          </p:nvPr>
        </p:nvGraphicFramePr>
        <p:xfrm>
          <a:off x="223775" y="2590800"/>
          <a:ext cx="87186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163">
                  <a:extLst>
                    <a:ext uri="{9D8B030D-6E8A-4147-A177-3AD203B41FA5}">
                      <a16:colId xmlns:a16="http://schemas.microsoft.com/office/drawing/2014/main" xmlns="" val="864114458"/>
                    </a:ext>
                  </a:extLst>
                </a:gridCol>
                <a:gridCol w="1770726">
                  <a:extLst>
                    <a:ext uri="{9D8B030D-6E8A-4147-A177-3AD203B41FA5}">
                      <a16:colId xmlns:a16="http://schemas.microsoft.com/office/drawing/2014/main" xmlns="" val="319760331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423728211"/>
                    </a:ext>
                  </a:extLst>
                </a:gridCol>
                <a:gridCol w="1793893">
                  <a:extLst>
                    <a:ext uri="{9D8B030D-6E8A-4147-A177-3AD203B41FA5}">
                      <a16:colId xmlns:a16="http://schemas.microsoft.com/office/drawing/2014/main" xmlns="" val="3577476584"/>
                    </a:ext>
                  </a:extLst>
                </a:gridCol>
                <a:gridCol w="1322502">
                  <a:extLst>
                    <a:ext uri="{9D8B030D-6E8A-4147-A177-3AD203B41FA5}">
                      <a16:colId xmlns:a16="http://schemas.microsoft.com/office/drawing/2014/main" xmlns="" val="2044577656"/>
                    </a:ext>
                  </a:extLst>
                </a:gridCol>
              </a:tblGrid>
              <a:tr h="26408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NTD</a:t>
                      </a:r>
                    </a:p>
                  </a:txBody>
                  <a:tcPr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0/352</a:t>
                      </a:r>
                    </a:p>
                  </a:txBody>
                  <a:tcPr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188201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64063"/>
              </p:ext>
            </p:extLst>
          </p:nvPr>
        </p:nvGraphicFramePr>
        <p:xfrm>
          <a:off x="224735" y="5852445"/>
          <a:ext cx="869066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68"/>
                <a:gridCol w="1830320"/>
                <a:gridCol w="2388812"/>
                <a:gridCol w="1828800"/>
                <a:gridCol w="1223065"/>
              </a:tblGrid>
              <a:tr h="0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reports since May 2018</a:t>
                      </a: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72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from US</a:t>
                      </a: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NTD 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will be in prospective APR)</a:t>
                      </a: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6C423-3FB0-4CC8-8D04-2C629000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CE398-9352-4F63-B9BD-C21568FD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08" y="685800"/>
            <a:ext cx="8809490" cy="606733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Data on NTD with preconception DTG are not definitive, but do represent a </a:t>
            </a:r>
            <a:r>
              <a:rPr lang="en-US" b="1" dirty="0">
                <a:solidFill>
                  <a:srgbClr val="0070C0"/>
                </a:solidFill>
              </a:rPr>
              <a:t>potential signal of concern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for women of child-bearing potential.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Only 352 other preconception exposures in other studies with denominators.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Post-marketing data – with no denominator – has 3 cases of NTD with preconception DTG. 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 reminder: </a:t>
            </a:r>
            <a:r>
              <a:rPr lang="en-US" u="sng" dirty="0"/>
              <a:t>no</a:t>
            </a:r>
            <a:r>
              <a:rPr lang="en-US" dirty="0"/>
              <a:t> ART regimen is completely “safe” when compared to birth outcomes among </a:t>
            </a:r>
            <a:r>
              <a:rPr lang="en-US" u="sng" dirty="0"/>
              <a:t>HIV-uninfected</a:t>
            </a:r>
            <a:r>
              <a:rPr lang="en-US" dirty="0"/>
              <a:t> women.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457200" lvl="1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457200" lvl="1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FE6C4C5-2EE5-4A24-A602-8569159CF6AB}"/>
              </a:ext>
            </a:extLst>
          </p:cNvPr>
          <p:cNvCxnSpPr>
            <a:cxnSpLocks/>
          </p:cNvCxnSpPr>
          <p:nvPr/>
        </p:nvCxnSpPr>
        <p:spPr>
          <a:xfrm>
            <a:off x="-34780" y="5334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5853" y="173957"/>
            <a:ext cx="7772400" cy="96678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</a:p>
        </p:txBody>
      </p:sp>
      <p:pic>
        <p:nvPicPr>
          <p:cNvPr id="9" name="Picture 2" descr="http://live.drjays.com/wp-content/uploads/2010/12/AIDS-Rib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635" y="2389163"/>
            <a:ext cx="1337979" cy="1752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6" y="5390182"/>
            <a:ext cx="5753790" cy="912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452164"/>
            <a:ext cx="2423476" cy="114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CC2FEB-9E1C-439D-9646-0B1EA5015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672" y="1645814"/>
            <a:ext cx="1963023" cy="1900903"/>
          </a:xfrm>
          <a:prstGeom prst="rect">
            <a:avLst/>
          </a:prstGeom>
        </p:spPr>
      </p:pic>
      <p:pic>
        <p:nvPicPr>
          <p:cNvPr id="11266" name="Picture 2" descr="https://tse2.mm.bing.net/th?id=OIP.QLmvu4FSprbuBoxugDUgbwEsCM&amp;pid=15.1&amp;P=0&amp;w=346&amp;h=163">
            <a:extLst>
              <a:ext uri="{FF2B5EF4-FFF2-40B4-BE49-F238E27FC236}">
                <a16:creationId xmlns:a16="http://schemas.microsoft.com/office/drawing/2014/main" xmlns="" id="{C4282989-19AA-40B5-8EC2-7388BE19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2" y="3796543"/>
            <a:ext cx="2622649" cy="122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950C6-4662-4ACD-B8BF-EB9F9640C3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40" y="1645814"/>
            <a:ext cx="1297274" cy="148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sr.photos3.fotosearch.com/bthumb/BLD/BLD067/bld085205.jpg">
            <a:extLst>
              <a:ext uri="{FF2B5EF4-FFF2-40B4-BE49-F238E27FC236}">
                <a16:creationId xmlns:a16="http://schemas.microsoft.com/office/drawing/2014/main" xmlns="" id="{085BEC35-E635-4151-93C7-CC644840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03" y="2051542"/>
            <a:ext cx="16192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.outlook.office.net/owa/lmofenson@pedaids.org/service.svc/s/GetFileAttachment?id=AAMkADdmMmFlNzJkLTg1MzMtNDMyZS04ZTY1LTMxOTA4NGFjNmZiMgBGAAAAAAD2abrqYubtRruLdzomePeLBwDeVuGYJX2cSoJjhAOsaUwzAAAAAAlMAADeVuGYJX2cSoJjhAOsaUwzAAMvNK82AAABEgAQAELGqPFM3CNPleJZf1SES4Q%3D&amp;X-OWA-CANARY=X22waFmAYUenP--VbUFimHBvPIUSlNUYl2c2SDOoZdy8GMGuJuCiCr6gpoL4Wa8x98th4LutkJY.&amp;token=eyJ0eXAiOiJKV1QiLCJhbGciOiJSUzI1NiIsIng1dCI6ImVuaDlCSnJWUFU1aWpWMXFqWmpWLWZMMmJjbyJ9.eyJ2ZXIiOiJFeGNoYW5nZS5DYWxsYmFjay5WMSIsImFwcGN0eHNlbmRlciI6Ik93YURvd25sb2FkQDJlZjQ4Zjc4LTQyNWUtNGMwZS04ZTU1LWExNzk1Mzk2OTVjYiIsImFwcGN0eCI6IntcIm1zZXhjaHByb3RcIjpcIm93YVwiLFwicHJpbWFyeXNpZFwiOlwiUy0xLTUtMjEtMjQ5NTM1MTUxNi0xMjE0ODk4MTAwLTcwODg5MjU2Mi0yNjkyMDUxNFwiLFwicHVpZFwiOlwiMTE1Mzc2NTkzMTg5MDkwOTI4OVwiLFwib2lkXCI6XCJkYjQ2ODJjYy1hN2ZlLTQ1MjctYjk0NC03MDhlY2M4ODA3N2RcIixcInNjb3BlXCI6XCJPd2FEb3dubG9hZFwifSIsImlzcyI6IjAwMDAwMDAyLTAwMDAtMGZmMS1jZTAwLTAwMDAwMDAwMDAwMEAyZWY0OGY3OC00MjVlLTRjMGUtOGU1NS1hMTc5NTM5Njk1Y2IiLCJhdWQiOiIwMDAwMDAwMi0wMDAwLTBmZjEtY2UwMC0wMDAwMDAwMDAwMDAvYXR0YWNobWVudC5vdXRsb29rLm9mZmljZS5uZXRAMmVmNDhmNzgtNDI1ZS00YzBlLThlNTUtYTE3OTUzOTY5NWNiIiwiZXhwIjoxNTIyMTc2NjcyLCJuYmYiOjE1MjIxNzYwNzJ9.IMfZKAFtzRIBRNEvuSHNq4SXTwqOinOUtF_rHXzzAXYRIHgqyx0nB4aLfM5UwZaKdneeVEBphioi2Ahd8VAmosFSZPH6sQJkFLcsxkQN-2r4SNnu_7-spbARCeDnz6c_1wI5qhXric4_A1ywcdzzug7WtxpN0_WmcaYf5IrD8R4kmySNCuzg9oPWrb3WfTKhlKDVVY3EKMhfgxKmNC2Gp9DWoYEO2G-MDJQo20QkYs7xuBqgd_lzWLnlL7FkQwJr17rPzpn1Xd9V7wNfizjB8W7JYW2GFwn9pRaaQE5jC3MkLMlews-TvJNUWJV2cesfC_9IoF1GoJvDjU2VL2Sjwg&amp;owa=outlook.office.com&amp;isImagePreview=True">
            <a:extLst>
              <a:ext uri="{FF2B5EF4-FFF2-40B4-BE49-F238E27FC236}">
                <a16:creationId xmlns:a16="http://schemas.microsoft.com/office/drawing/2014/main" xmlns="" id="{B82E9015-F9CB-435C-9B6B-9B989F5F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54" y="3779872"/>
            <a:ext cx="1482580" cy="163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10" y="-2590"/>
            <a:ext cx="8229600" cy="1143000"/>
          </a:xfrm>
        </p:spPr>
        <p:txBody>
          <a:bodyPr/>
          <a:lstStyle/>
          <a:p>
            <a:r>
              <a:rPr lang="en-US" dirty="0"/>
              <a:t>Dolutegravir and Pregnancy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05" y="1351527"/>
            <a:ext cx="8655308" cy="503438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Are there differences in pregnancy outcomes between ART regimens?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Discuss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timing of exposure - </a:t>
            </a:r>
            <a:r>
              <a:rPr lang="en-US" dirty="0"/>
              <a:t>critical and often neglected variable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DTG preclinical repro-tox and pharmacokinetic data in pregnancy and newborn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DTG and birth defects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F2D9FB2-EFAF-431E-9BAC-9D9AF6F6948D}"/>
              </a:ext>
            </a:extLst>
          </p:cNvPr>
          <p:cNvCxnSpPr>
            <a:cxnSpLocks/>
          </p:cNvCxnSpPr>
          <p:nvPr/>
        </p:nvCxnSpPr>
        <p:spPr>
          <a:xfrm>
            <a:off x="1066800" y="914400"/>
            <a:ext cx="64878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" descr="MR &amp; PR">
            <a:extLst>
              <a:ext uri="{FF2B5EF4-FFF2-40B4-BE49-F238E27FC236}">
                <a16:creationId xmlns:a16="http://schemas.microsoft.com/office/drawing/2014/main" xmlns="" id="{BDD014C9-E491-49FD-BB09-F2445DD8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1" y="76200"/>
            <a:ext cx="655739" cy="9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1.bp.blogspot.com/-Vt7sTB8lOdc/UhYPrpoAzaI/AAAAAAAABZk/msQ3iJGJKb8/s1600/Dolutegravir.PNG">
            <a:extLst>
              <a:ext uri="{FF2B5EF4-FFF2-40B4-BE49-F238E27FC236}">
                <a16:creationId xmlns:a16="http://schemas.microsoft.com/office/drawing/2014/main" xmlns="" id="{A3A8049B-7FF0-4E78-AC3D-47C17770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8527"/>
            <a:ext cx="1167930" cy="65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1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B0440-DA78-4876-ADEF-A534FA2E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133600"/>
          </a:xfrm>
        </p:spPr>
        <p:txBody>
          <a:bodyPr>
            <a:noAutofit/>
          </a:bodyPr>
          <a:lstStyle/>
          <a:p>
            <a:r>
              <a:rPr lang="en-US" sz="4000" dirty="0"/>
              <a:t>Do Pregnancy Outcomes Vary             by ART Regimen?</a:t>
            </a: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xmlns="" id="{035D0B01-5B59-4B27-B9BC-8B01D5AD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44" y="533400"/>
            <a:ext cx="1859046" cy="151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MR &amp; PR">
            <a:extLst>
              <a:ext uri="{FF2B5EF4-FFF2-40B4-BE49-F238E27FC236}">
                <a16:creationId xmlns:a16="http://schemas.microsoft.com/office/drawing/2014/main" xmlns="" id="{878729CD-2F24-4B42-9BF1-328000EF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066800" cy="160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www.blogcdn.com/www.bvwellness.com/media/2009/07/woman-taking-pill-450ms063009.jpg">
            <a:extLst>
              <a:ext uri="{FF2B5EF4-FFF2-40B4-BE49-F238E27FC236}">
                <a16:creationId xmlns:a16="http://schemas.microsoft.com/office/drawing/2014/main" xmlns="" id="{1728353A-CE01-434D-8ECF-CB24651E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1726978" cy="156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082D595-F78F-4FA3-85C3-04A73711116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676400"/>
          <a:ext cx="8610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0D0D2B-0831-4BA7-AB5D-5BBEC93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 Pregnancy Outcomes Vary By ART Regimen?</a:t>
            </a:r>
            <a:br>
              <a:rPr lang="en-US" dirty="0"/>
            </a:br>
            <a:r>
              <a:rPr lang="en-US" sz="2200" i="1" dirty="0"/>
              <a:t>Any Adverse/Severe Adverse Outcome By Preconception ART, Botswana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>
                <a:solidFill>
                  <a:schemeClr val="tx1"/>
                </a:solidFill>
              </a:rPr>
              <a:t>Zash R et al.  JAMA </a:t>
            </a:r>
            <a:r>
              <a:rPr lang="en-US" sz="2200" i="1" dirty="0" err="1">
                <a:solidFill>
                  <a:schemeClr val="tx1"/>
                </a:solidFill>
              </a:rPr>
              <a:t>Pediatr</a:t>
            </a:r>
            <a:r>
              <a:rPr lang="en-US" sz="2200" i="1" dirty="0">
                <a:solidFill>
                  <a:schemeClr val="tx1"/>
                </a:solidFill>
              </a:rPr>
              <a:t>. 2017;171:e172222</a:t>
            </a:r>
            <a:endParaRPr lang="en-US" i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A22B083-C5BD-48C5-A0B0-BA55151E9C53}"/>
              </a:ext>
            </a:extLst>
          </p:cNvPr>
          <p:cNvGrpSpPr/>
          <p:nvPr/>
        </p:nvGrpSpPr>
        <p:grpSpPr>
          <a:xfrm>
            <a:off x="2544145" y="1270183"/>
            <a:ext cx="6371255" cy="2529848"/>
            <a:chOff x="2391745" y="1270183"/>
            <a:chExt cx="6371255" cy="2529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A8C6943-B032-44F8-9E44-E26E87B2BD3C}"/>
                </a:ext>
              </a:extLst>
            </p:cNvPr>
            <p:cNvSpPr txBox="1"/>
            <p:nvPr/>
          </p:nvSpPr>
          <p:spPr>
            <a:xfrm>
              <a:off x="3290640" y="1270183"/>
              <a:ext cx="3848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aRR</a:t>
              </a:r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other ART compared to EFV ART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C24F7BA-C2F5-45FD-A1E7-62C9FC67EFE4}"/>
                </a:ext>
              </a:extLst>
            </p:cNvPr>
            <p:cNvGrpSpPr/>
            <p:nvPr/>
          </p:nvGrpSpPr>
          <p:grpSpPr>
            <a:xfrm>
              <a:off x="2391745" y="1729480"/>
              <a:ext cx="6371255" cy="2070551"/>
              <a:chOff x="2477990" y="1575873"/>
              <a:chExt cx="6371255" cy="207055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C275D1D-E515-43B5-B2BA-9F1CFE8F00E1}"/>
                  </a:ext>
                </a:extLst>
              </p:cNvPr>
              <p:cNvSpPr txBox="1"/>
              <p:nvPr/>
            </p:nvSpPr>
            <p:spPr>
              <a:xfrm>
                <a:off x="2477990" y="1583426"/>
                <a:ext cx="96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1.15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(1.0-1.3)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B3C6C66-F531-4976-8EA4-BB47C2605A98}"/>
                  </a:ext>
                </a:extLst>
              </p:cNvPr>
              <p:cNvSpPr txBox="1"/>
              <p:nvPr/>
            </p:nvSpPr>
            <p:spPr>
              <a:xfrm>
                <a:off x="3139928" y="3046793"/>
                <a:ext cx="96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1.44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(1.2-1.7)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5546062B-A5E3-4317-ACC2-D293556473CC}"/>
                  </a:ext>
                </a:extLst>
              </p:cNvPr>
              <p:cNvGrpSpPr/>
              <p:nvPr/>
            </p:nvGrpSpPr>
            <p:grpSpPr>
              <a:xfrm>
                <a:off x="4062461" y="1575873"/>
                <a:ext cx="4786784" cy="2070551"/>
                <a:chOff x="4062461" y="1575873"/>
                <a:chExt cx="4786784" cy="2070551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279628DD-EEF7-4BA6-B9AA-CE3C3C98DE38}"/>
                    </a:ext>
                  </a:extLst>
                </p:cNvPr>
                <p:cNvSpPr txBox="1"/>
                <p:nvPr/>
              </p:nvSpPr>
              <p:spPr>
                <a:xfrm>
                  <a:off x="4062461" y="1598282"/>
                  <a:ext cx="9621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1.30</a:t>
                  </a:r>
                </a:p>
                <a:p>
                  <a:pPr algn="ctr"/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(1.2-1.4)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201AE825-65E2-4180-8357-5ABE18D36EF6}"/>
                    </a:ext>
                  </a:extLst>
                </p:cNvPr>
                <p:cNvSpPr txBox="1"/>
                <p:nvPr/>
              </p:nvSpPr>
              <p:spPr>
                <a:xfrm>
                  <a:off x="4724400" y="3061649"/>
                  <a:ext cx="9621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1.68</a:t>
                  </a:r>
                </a:p>
                <a:p>
                  <a:pPr algn="ctr"/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(1.4-2.0)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CBDA1497-CA12-4A05-B023-B6B7081B1741}"/>
                    </a:ext>
                  </a:extLst>
                </p:cNvPr>
                <p:cNvSpPr txBox="1"/>
                <p:nvPr/>
              </p:nvSpPr>
              <p:spPr>
                <a:xfrm>
                  <a:off x="5572645" y="1592908"/>
                  <a:ext cx="9621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1.31</a:t>
                  </a:r>
                </a:p>
                <a:p>
                  <a:pPr algn="ctr"/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(1.1-1.5)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7D0B98DE-CB28-4470-ADC9-338BE0AD53B9}"/>
                    </a:ext>
                  </a:extLst>
                </p:cNvPr>
                <p:cNvSpPr txBox="1"/>
                <p:nvPr/>
              </p:nvSpPr>
              <p:spPr>
                <a:xfrm>
                  <a:off x="6273546" y="3039239"/>
                  <a:ext cx="9621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1.58</a:t>
                  </a:r>
                </a:p>
                <a:p>
                  <a:pPr algn="ctr"/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(1.2-2.1)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760E61C9-1012-4CAD-AF6D-31E27D62C7A3}"/>
                    </a:ext>
                  </a:extLst>
                </p:cNvPr>
                <p:cNvSpPr txBox="1"/>
                <p:nvPr/>
              </p:nvSpPr>
              <p:spPr>
                <a:xfrm>
                  <a:off x="7225183" y="1575873"/>
                  <a:ext cx="9621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1.21</a:t>
                  </a:r>
                </a:p>
                <a:p>
                  <a:pPr algn="ctr"/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(1.0-1.5)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C6B6F8ED-AD1B-4178-B8E5-BF9FF9BB4301}"/>
                    </a:ext>
                  </a:extLst>
                </p:cNvPr>
                <p:cNvSpPr txBox="1"/>
                <p:nvPr/>
              </p:nvSpPr>
              <p:spPr>
                <a:xfrm>
                  <a:off x="7887122" y="3039240"/>
                  <a:ext cx="96212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1.93</a:t>
                  </a:r>
                </a:p>
                <a:p>
                  <a:pPr algn="ctr"/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(1.4-2.6)</a:t>
                  </a:r>
                </a:p>
              </p:txBody>
            </p:sp>
          </p:grp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29249D4-5B5C-47B5-8159-08961BD13D96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906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E77A0F-76ED-40D4-8279-7E1CA98D50E7}"/>
              </a:ext>
            </a:extLst>
          </p:cNvPr>
          <p:cNvSpPr txBox="1"/>
          <p:nvPr/>
        </p:nvSpPr>
        <p:spPr>
          <a:xfrm>
            <a:off x="2288857" y="6054259"/>
            <a:ext cx="229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(PTD, SGA, S, neonatal death)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E350C8-0E98-4374-898E-6A45B7E57F5B}"/>
              </a:ext>
            </a:extLst>
          </p:cNvPr>
          <p:cNvSpPr txBox="1"/>
          <p:nvPr/>
        </p:nvSpPr>
        <p:spPr>
          <a:xfrm>
            <a:off x="4739162" y="6063863"/>
            <a:ext cx="2603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(VPTD, VSGA, SB, neonatal death)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615C85D-FC5E-4F48-A239-2D69EE45F73B}"/>
              </a:ext>
            </a:extLst>
          </p:cNvPr>
          <p:cNvSpPr/>
          <p:nvPr/>
        </p:nvSpPr>
        <p:spPr>
          <a:xfrm>
            <a:off x="997666" y="2300938"/>
            <a:ext cx="1440734" cy="3774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082D595-F78F-4FA3-85C3-04A737111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083143"/>
              </p:ext>
            </p:extLst>
          </p:nvPr>
        </p:nvGraphicFramePr>
        <p:xfrm>
          <a:off x="249959" y="1736337"/>
          <a:ext cx="84686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0D0D2B-0831-4BA7-AB5D-5BBEC93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8663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Regardless of ART Regimen, Pregnancy Outcomes Were Worse in HIV+ Women On ART than HIV-Uninfected Women</a:t>
            </a:r>
            <a:br>
              <a:rPr lang="en-US" dirty="0"/>
            </a:br>
            <a:r>
              <a:rPr lang="en-US" sz="2200" i="1" dirty="0">
                <a:solidFill>
                  <a:schemeClr val="tx1"/>
                </a:solidFill>
              </a:rPr>
              <a:t>Zash R et al.  JAMA </a:t>
            </a:r>
            <a:r>
              <a:rPr lang="en-US" sz="2200" i="1" dirty="0" err="1">
                <a:solidFill>
                  <a:schemeClr val="tx1"/>
                </a:solidFill>
              </a:rPr>
              <a:t>Pediatr</a:t>
            </a:r>
            <a:r>
              <a:rPr lang="en-US" sz="2200" i="1" dirty="0">
                <a:solidFill>
                  <a:schemeClr val="tx1"/>
                </a:solidFill>
              </a:rPr>
              <a:t>. 2017;171:e172222</a:t>
            </a:r>
            <a:endParaRPr lang="en-US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29249D4-5B5C-47B5-8159-08961BD13D96}"/>
              </a:ext>
            </a:extLst>
          </p:cNvPr>
          <p:cNvCxnSpPr>
            <a:cxnSpLocks/>
          </p:cNvCxnSpPr>
          <p:nvPr/>
        </p:nvCxnSpPr>
        <p:spPr>
          <a:xfrm>
            <a:off x="38100" y="1261663"/>
            <a:ext cx="906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87727F-661B-471D-900D-56691167684E}"/>
              </a:ext>
            </a:extLst>
          </p:cNvPr>
          <p:cNvGrpSpPr/>
          <p:nvPr/>
        </p:nvGrpSpPr>
        <p:grpSpPr>
          <a:xfrm>
            <a:off x="2288857" y="6114197"/>
            <a:ext cx="5053903" cy="286603"/>
            <a:chOff x="2288857" y="6054259"/>
            <a:chExt cx="5053903" cy="2866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AE77A0F-76ED-40D4-8279-7E1CA98D50E7}"/>
                </a:ext>
              </a:extLst>
            </p:cNvPr>
            <p:cNvSpPr txBox="1"/>
            <p:nvPr/>
          </p:nvSpPr>
          <p:spPr>
            <a:xfrm>
              <a:off x="2288857" y="6054259"/>
              <a:ext cx="23984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(PTD, SGA, SB, neonatal death)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E350C8-0E98-4374-898E-6A45B7E57F5B}"/>
                </a:ext>
              </a:extLst>
            </p:cNvPr>
            <p:cNvSpPr txBox="1"/>
            <p:nvPr/>
          </p:nvSpPr>
          <p:spPr>
            <a:xfrm>
              <a:off x="4739162" y="6063863"/>
              <a:ext cx="26035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(VPTD, VSGA, SB, neonatal death)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CD6F42B-F913-4FD4-B66A-ED8AECE07529}"/>
              </a:ext>
            </a:extLst>
          </p:cNvPr>
          <p:cNvGrpSpPr/>
          <p:nvPr/>
        </p:nvGrpSpPr>
        <p:grpSpPr>
          <a:xfrm>
            <a:off x="2819400" y="1385135"/>
            <a:ext cx="4383059" cy="900262"/>
            <a:chOff x="2758971" y="1219200"/>
            <a:chExt cx="4383059" cy="9002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A8C6943-B032-44F8-9E44-E26E87B2BD3C}"/>
                </a:ext>
              </a:extLst>
            </p:cNvPr>
            <p:cNvSpPr txBox="1"/>
            <p:nvPr/>
          </p:nvSpPr>
          <p:spPr>
            <a:xfrm>
              <a:off x="2758971" y="1219200"/>
              <a:ext cx="4383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aRR</a:t>
              </a:r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HIV-positive on ART vs HIV-uninfected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9486FE3-D083-4A31-854A-76E579CF672B}"/>
                </a:ext>
              </a:extLst>
            </p:cNvPr>
            <p:cNvSpPr txBox="1"/>
            <p:nvPr/>
          </p:nvSpPr>
          <p:spPr>
            <a:xfrm>
              <a:off x="2758971" y="1534687"/>
              <a:ext cx="153920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Any: 1.40 </a:t>
              </a:r>
            </a:p>
            <a:p>
              <a:pPr algn="ctr"/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(1.3-1.4)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0428CB0-00B2-45B5-9DB5-FD11FB44FD3F}"/>
                </a:ext>
              </a:extLst>
            </p:cNvPr>
            <p:cNvSpPr txBox="1"/>
            <p:nvPr/>
          </p:nvSpPr>
          <p:spPr>
            <a:xfrm>
              <a:off x="5132101" y="1534687"/>
              <a:ext cx="182774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Severe: 1.50 </a:t>
              </a: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(1.4-1.6)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BE6FE6-48E0-44DF-A4EA-F4EA50806C22}"/>
              </a:ext>
            </a:extLst>
          </p:cNvPr>
          <p:cNvSpPr/>
          <p:nvPr/>
        </p:nvSpPr>
        <p:spPr>
          <a:xfrm>
            <a:off x="914400" y="2340005"/>
            <a:ext cx="1603057" cy="3774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082D595-F78F-4FA3-85C3-04A73711116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9959" y="1676399"/>
          <a:ext cx="84686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0D0D2B-0831-4BA7-AB5D-5BBEC93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Regardless of ART, Outcomes Worse than HIV-Uninfected</a:t>
            </a:r>
            <a:br>
              <a:rPr lang="en-US" dirty="0"/>
            </a:br>
            <a:r>
              <a:rPr lang="en-US" sz="2200" i="1" dirty="0"/>
              <a:t>Any Adverse/Severe Adverse Outcome By Preconception ART, Botswana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>
                <a:solidFill>
                  <a:schemeClr val="tx1"/>
                </a:solidFill>
              </a:rPr>
              <a:t>Zash R et al.  JAMA </a:t>
            </a:r>
            <a:r>
              <a:rPr lang="en-US" sz="2200" i="1" dirty="0" err="1">
                <a:solidFill>
                  <a:schemeClr val="tx1"/>
                </a:solidFill>
              </a:rPr>
              <a:t>Pediatr</a:t>
            </a:r>
            <a:r>
              <a:rPr lang="en-US" sz="2200" i="1" dirty="0">
                <a:solidFill>
                  <a:schemeClr val="tx1"/>
                </a:solidFill>
              </a:rPr>
              <a:t>. 2017;171:e172222</a:t>
            </a:r>
            <a:endParaRPr lang="en-US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29249D4-5B5C-47B5-8159-08961BD13D96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906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87727F-661B-471D-900D-56691167684E}"/>
              </a:ext>
            </a:extLst>
          </p:cNvPr>
          <p:cNvGrpSpPr/>
          <p:nvPr/>
        </p:nvGrpSpPr>
        <p:grpSpPr>
          <a:xfrm>
            <a:off x="2288857" y="6054259"/>
            <a:ext cx="5061917" cy="286603"/>
            <a:chOff x="2288857" y="6054259"/>
            <a:chExt cx="5061917" cy="2866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AE77A0F-76ED-40D4-8279-7E1CA98D50E7}"/>
                </a:ext>
              </a:extLst>
            </p:cNvPr>
            <p:cNvSpPr txBox="1"/>
            <p:nvPr/>
          </p:nvSpPr>
          <p:spPr>
            <a:xfrm>
              <a:off x="2288857" y="6054259"/>
              <a:ext cx="2406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(PTD, SGA, SD, neonatal death)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E350C8-0E98-4374-898E-6A45B7E57F5B}"/>
                </a:ext>
              </a:extLst>
            </p:cNvPr>
            <p:cNvSpPr txBox="1"/>
            <p:nvPr/>
          </p:nvSpPr>
          <p:spPr>
            <a:xfrm>
              <a:off x="4739162" y="6063863"/>
              <a:ext cx="2611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(VPTD, VSGA, SD, neonatal death)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CD6F42B-F913-4FD4-B66A-ED8AECE07529}"/>
              </a:ext>
            </a:extLst>
          </p:cNvPr>
          <p:cNvGrpSpPr/>
          <p:nvPr/>
        </p:nvGrpSpPr>
        <p:grpSpPr>
          <a:xfrm>
            <a:off x="2819400" y="1325197"/>
            <a:ext cx="4478973" cy="900262"/>
            <a:chOff x="2758971" y="1219200"/>
            <a:chExt cx="4478973" cy="9002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A8C6943-B032-44F8-9E44-E26E87B2BD3C}"/>
                </a:ext>
              </a:extLst>
            </p:cNvPr>
            <p:cNvSpPr txBox="1"/>
            <p:nvPr/>
          </p:nvSpPr>
          <p:spPr>
            <a:xfrm>
              <a:off x="2758971" y="1219200"/>
              <a:ext cx="4383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aRR</a:t>
              </a:r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HIV-positive on ART vs HIV-uninfected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9486FE3-D083-4A31-854A-76E579CF672B}"/>
                </a:ext>
              </a:extLst>
            </p:cNvPr>
            <p:cNvSpPr txBox="1"/>
            <p:nvPr/>
          </p:nvSpPr>
          <p:spPr>
            <a:xfrm>
              <a:off x="3037070" y="1534687"/>
              <a:ext cx="1539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Any: 1.40 </a:t>
              </a:r>
            </a:p>
            <a:p>
              <a:pPr algn="ctr"/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(1.3-1.4)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0428CB0-00B2-45B5-9DB5-FD11FB44FD3F}"/>
                </a:ext>
              </a:extLst>
            </p:cNvPr>
            <p:cNvSpPr txBox="1"/>
            <p:nvPr/>
          </p:nvSpPr>
          <p:spPr>
            <a:xfrm>
              <a:off x="5410200" y="1534687"/>
              <a:ext cx="18277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Severe: 1.50 </a:t>
              </a:r>
            </a:p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(1.4-1.6)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BE6FE6-48E0-44DF-A4EA-F4EA50806C22}"/>
              </a:ext>
            </a:extLst>
          </p:cNvPr>
          <p:cNvSpPr/>
          <p:nvPr/>
        </p:nvSpPr>
        <p:spPr>
          <a:xfrm>
            <a:off x="914400" y="2280067"/>
            <a:ext cx="1603057" cy="3774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BCC32E-5BCA-4C1D-A086-FEF6E8894B31}"/>
              </a:ext>
            </a:extLst>
          </p:cNvPr>
          <p:cNvSpPr txBox="1">
            <a:spLocks/>
          </p:cNvSpPr>
          <p:nvPr/>
        </p:nvSpPr>
        <p:spPr>
          <a:xfrm>
            <a:off x="647700" y="1143000"/>
            <a:ext cx="7848600" cy="5334000"/>
          </a:xfrm>
          <a:prstGeom prst="rect">
            <a:avLst/>
          </a:prstGeom>
          <a:solidFill>
            <a:srgbClr val="FFFBD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→</a:t>
            </a:r>
            <a:r>
              <a:rPr lang="en-US" sz="4000" dirty="0">
                <a:solidFill>
                  <a:schemeClr val="tx1"/>
                </a:solidFill>
              </a:rPr>
              <a:t>EFV-based ART appears safer than NVP or LPV-r-based ART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/>
              <a:t>→</a:t>
            </a:r>
            <a:r>
              <a:rPr lang="en-US" sz="4000" dirty="0">
                <a:solidFill>
                  <a:schemeClr val="tx1"/>
                </a:solidFill>
              </a:rPr>
              <a:t>But ART - regardless of regimen - does not make pregnancy outcomes among HIV+ women the same </a:t>
            </a:r>
          </a:p>
          <a:p>
            <a:r>
              <a:rPr lang="en-US" sz="4000" dirty="0">
                <a:solidFill>
                  <a:schemeClr val="tx1"/>
                </a:solidFill>
              </a:rPr>
              <a:t>as in HIV-uninfected women</a:t>
            </a:r>
          </a:p>
        </p:txBody>
      </p:sp>
    </p:spTree>
    <p:extLst>
      <p:ext uri="{BB962C8B-B14F-4D97-AF65-F5344CB8AC3E}">
        <p14:creationId xmlns:p14="http://schemas.microsoft.com/office/powerpoint/2010/main" val="185919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B0440-DA78-4876-ADEF-A534FA2E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33881"/>
            <a:ext cx="8534400" cy="4343400"/>
          </a:xfrm>
        </p:spPr>
        <p:txBody>
          <a:bodyPr>
            <a:normAutofit/>
          </a:bodyPr>
          <a:lstStyle/>
          <a:p>
            <a:r>
              <a:rPr lang="en-US" sz="4000" dirty="0"/>
              <a:t>When </a:t>
            </a:r>
            <a:r>
              <a:rPr lang="en-US" sz="4000" u="sng" dirty="0"/>
              <a:t>Started During Pregnancy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/>
              <a:t>Do Pregnancy Outcomes             Vary Between Women on</a:t>
            </a:r>
            <a:br>
              <a:rPr lang="en-US" sz="4000" dirty="0"/>
            </a:br>
            <a:r>
              <a:rPr lang="en-US" sz="4000" dirty="0"/>
              <a:t>DTG vs EFV-Based ART Regimens?</a:t>
            </a:r>
          </a:p>
        </p:txBody>
      </p:sp>
      <p:pic>
        <p:nvPicPr>
          <p:cNvPr id="3" name="Picture 1" descr="MR &amp; PR">
            <a:extLst>
              <a:ext uri="{FF2B5EF4-FFF2-40B4-BE49-F238E27FC236}">
                <a16:creationId xmlns:a16="http://schemas.microsoft.com/office/drawing/2014/main" xmlns="" id="{B260E0CE-ACD6-4CE7-830C-C3454564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1" y="263403"/>
            <a:ext cx="1066800" cy="160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http://www.blogcdn.com/www.bvwellness.com/media/2009/07/woman-taking-pill-450ms063009.jpg">
            <a:extLst>
              <a:ext uri="{FF2B5EF4-FFF2-40B4-BE49-F238E27FC236}">
                <a16:creationId xmlns:a16="http://schemas.microsoft.com/office/drawing/2014/main" xmlns="" id="{362CB9E8-EFEE-4DA6-9C5A-199868CA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134174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1.bp.blogspot.com/-Vt7sTB8lOdc/UhYPrpoAzaI/AAAAAAAABZk/msQ3iJGJKb8/s1600/Dolutegravir.PNG">
            <a:extLst>
              <a:ext uri="{FF2B5EF4-FFF2-40B4-BE49-F238E27FC236}">
                <a16:creationId xmlns:a16="http://schemas.microsoft.com/office/drawing/2014/main" xmlns="" id="{23295345-B938-4F8C-ABA6-470F9DC7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2133600" cy="119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se1.mm.bing.net/th?id=OIP.3ULUfjk8SmSiO3Bi5J9fjwHaHW&amp;pid=15.1&amp;P=0&amp;w=173&amp;h=173">
            <a:extLst>
              <a:ext uri="{FF2B5EF4-FFF2-40B4-BE49-F238E27FC236}">
                <a16:creationId xmlns:a16="http://schemas.microsoft.com/office/drawing/2014/main" xmlns="" id="{386AD2B6-BC7D-4D38-827C-3E1D4C96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029201"/>
            <a:ext cx="1494150" cy="148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2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1F372-845C-4284-B942-C9161082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When </a:t>
            </a:r>
            <a:r>
              <a:rPr lang="en-US" sz="3100" u="sng" dirty="0"/>
              <a:t>Started During Pregnancy</a:t>
            </a:r>
            <a:r>
              <a:rPr lang="en-US" sz="3100" dirty="0"/>
              <a:t>, No Difference Pregnancy Outcomes EFV vs DTG-Based ART</a:t>
            </a:r>
            <a:r>
              <a:rPr lang="en-US" dirty="0"/>
              <a:t/>
            </a:r>
            <a:br>
              <a:rPr lang="en-US" dirty="0"/>
            </a:br>
            <a:r>
              <a:rPr lang="en-US" sz="2200" i="1" dirty="0">
                <a:solidFill>
                  <a:schemeClr val="tx1"/>
                </a:solidFill>
              </a:rPr>
              <a:t>Zash R et al.  Lancet Global Health 2018;6:e804-10</a:t>
            </a:r>
            <a:endParaRPr lang="en-US" sz="22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9573D357-C488-40B4-83EE-56523D9D8B75}"/>
              </a:ext>
            </a:extLst>
          </p:cNvPr>
          <p:cNvGraphicFramePr/>
          <p:nvPr>
            <p:extLst/>
          </p:nvPr>
        </p:nvGraphicFramePr>
        <p:xfrm>
          <a:off x="19639" y="1066800"/>
          <a:ext cx="8991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FD0B79E-1D97-4238-902B-D429FD62B87E}"/>
              </a:ext>
            </a:extLst>
          </p:cNvPr>
          <p:cNvCxnSpPr>
            <a:cxnSpLocks/>
          </p:cNvCxnSpPr>
          <p:nvPr/>
        </p:nvCxnSpPr>
        <p:spPr>
          <a:xfrm>
            <a:off x="19639" y="1250623"/>
            <a:ext cx="906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488761-3FB0-4DA7-BB71-14D5D9F438AA}"/>
              </a:ext>
            </a:extLst>
          </p:cNvPr>
          <p:cNvSpPr txBox="1"/>
          <p:nvPr/>
        </p:nvSpPr>
        <p:spPr>
          <a:xfrm>
            <a:off x="5743934" y="2823950"/>
            <a:ext cx="32629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difference: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Major Birth Defects with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 Trimester Exposure</a:t>
            </a:r>
          </a:p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EFV:  1/395 (0.3%)</a:t>
            </a:r>
          </a:p>
          <a:p>
            <a:pPr algn="ctr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DTG:  0/280 (0%)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(no NTD either drug)</a:t>
            </a:r>
          </a:p>
        </p:txBody>
      </p:sp>
    </p:spTree>
    <p:extLst>
      <p:ext uri="{BB962C8B-B14F-4D97-AF65-F5344CB8AC3E}">
        <p14:creationId xmlns:p14="http://schemas.microsoft.com/office/powerpoint/2010/main" val="14868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8985</TotalTime>
  <Words>1405</Words>
  <Application>Microsoft Office PowerPoint</Application>
  <PresentationFormat>On-screen Show (4:3)</PresentationFormat>
  <Paragraphs>196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What’s New in WHO Treatment Guidelines July 23 2018   What We Know About Safety Signals with DTG Use in Pregnancy</vt:lpstr>
      <vt:lpstr>Dolutegravir</vt:lpstr>
      <vt:lpstr>Dolutegravir and Pregnancy </vt:lpstr>
      <vt:lpstr>Do Pregnancy Outcomes Vary             by ART Regimen?</vt:lpstr>
      <vt:lpstr>Do Pregnancy Outcomes Vary By ART Regimen? Any Adverse/Severe Adverse Outcome By Preconception ART, Botswana Zash R et al.  JAMA Pediatr. 2017;171:e172222</vt:lpstr>
      <vt:lpstr>Regardless of ART Regimen, Pregnancy Outcomes Were Worse in HIV+ Women On ART than HIV-Uninfected Women Zash R et al.  JAMA Pediatr. 2017;171:e172222</vt:lpstr>
      <vt:lpstr>Regardless of ART, Outcomes Worse than HIV-Uninfected Any Adverse/Severe Adverse Outcome By Preconception ART, Botswana Zash R et al.  JAMA Pediatr. 2017;171:e172222</vt:lpstr>
      <vt:lpstr>When Started During Pregnancy, Do Pregnancy Outcomes             Vary Between Women on DTG vs EFV-Based ART Regimens?</vt:lpstr>
      <vt:lpstr>When Started During Pregnancy, No Difference Pregnancy Outcomes EFV vs DTG-Based ART Zash R et al.  Lancet Global Health 2018;6:e804-10</vt:lpstr>
      <vt:lpstr>Why is Timing of ART  Exposure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Pre-Clinical DTG Reproductive Toxicology Studies</vt:lpstr>
      <vt:lpstr>Pre-Clinical Reproductive Data on DTG (Review of FDA and EMEA NDA Submissions)</vt:lpstr>
      <vt:lpstr>Pharmacokinetics in Pregnancy and  Placental &amp; Breast Milk Passage</vt:lpstr>
      <vt:lpstr>Safety  Birth Defects</vt:lpstr>
      <vt:lpstr>Expected Incidence of Neural Tube Defects</vt:lpstr>
      <vt:lpstr>Botswana Tsepamo Birth Surveillance Study</vt:lpstr>
      <vt:lpstr>Tsepamo Study: Neural Tube Defect (NTD) See Rebecca Zash Late Breaker Tues July 24</vt:lpstr>
      <vt:lpstr>Ability to Rule-Out ↑ Birth Defect is Related to Defect Incidence and Number Observed Preconception/1st Trimester Exposures</vt:lpstr>
      <vt:lpstr>Ability to Rule-Out ↑ Birth Defect is Related to Defect Incidence and Number Observed Preconception/1st Trimester Exposures</vt:lpstr>
      <vt:lpstr>Summary Birth Defects with DTG Exposure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Saal</cp:lastModifiedBy>
  <cp:revision>702</cp:revision>
  <cp:lastPrinted>2018-07-11T15:50:09Z</cp:lastPrinted>
  <dcterms:created xsi:type="dcterms:W3CDTF">2009-10-05T22:09:34Z</dcterms:created>
  <dcterms:modified xsi:type="dcterms:W3CDTF">2018-07-22T15:15:24Z</dcterms:modified>
</cp:coreProperties>
</file>